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6" r:id="rId40"/>
    <p:sldId id="297" r:id="rId41"/>
    <p:sldId id="298" r:id="rId42"/>
    <p:sldId id="299" r:id="rId43"/>
    <p:sldId id="300" r:id="rId44"/>
    <p:sldId id="302" r:id="rId45"/>
    <p:sldId id="303" r:id="rId46"/>
    <p:sldId id="304" r:id="rId47"/>
    <p:sldId id="305" r:id="rId48"/>
    <p:sldId id="308" r:id="rId49"/>
    <p:sldId id="307" r:id="rId50"/>
    <p:sldId id="309" r:id="rId51"/>
    <p:sldId id="310" r:id="rId52"/>
    <p:sldId id="311" r:id="rId53"/>
    <p:sldId id="312" r:id="rId54"/>
    <p:sldId id="295" r:id="rId5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Foglio_di_lavoro_di_Microsoft_Office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it-IT"/>
  <c:clrMapOvr bg1="lt1" tx1="dk1" bg2="lt2" tx2="dk2" accent1="accent1" accent2="accent2" accent3="accent3" accent4="accent4" accent5="accent5" accent6="accent6" hlink="hlink" folHlink="folHlink"/>
  <c:chart>
    <c:title>
      <c:tx>
        <c:rich>
          <a:bodyPr/>
          <a:lstStyle/>
          <a:p>
            <a:pPr>
              <a:defRPr/>
            </a:pPr>
            <a:r>
              <a:rPr lang="it-IT"/>
              <a:t>Gran Bretagna</a:t>
            </a:r>
          </a:p>
        </c:rich>
      </c:tx>
    </c:title>
    <c:plotArea>
      <c:layout/>
      <c:lineChart>
        <c:grouping val="standard"/>
        <c:ser>
          <c:idx val="0"/>
          <c:order val="0"/>
          <c:tx>
            <c:strRef>
              <c:f>Foglio1!$B$1</c:f>
              <c:strCache>
                <c:ptCount val="1"/>
                <c:pt idx="0">
                  <c:v>Medaglie</c:v>
                </c:pt>
              </c:strCache>
            </c:strRef>
          </c:tx>
          <c:dLbls>
            <c:dLbl>
              <c:idx val="0"/>
              <c:dLblPos val="t"/>
              <c:showVal val="1"/>
            </c:dLbl>
            <c:dLbl>
              <c:idx val="1"/>
              <c:dLblPos val="t"/>
              <c:showVal val="1"/>
            </c:dLbl>
            <c:dLbl>
              <c:idx val="2"/>
              <c:dLblPos val="t"/>
              <c:showVal val="1"/>
            </c:dLbl>
            <c:dLbl>
              <c:idx val="3"/>
              <c:dLblPos val="t"/>
              <c:showVal val="1"/>
            </c:dLbl>
            <c:dLbl>
              <c:idx val="4"/>
              <c:dLblPos val="t"/>
              <c:showVal val="1"/>
            </c:dLbl>
            <c:dLbl>
              <c:idx val="5"/>
              <c:dLblPos val="t"/>
              <c:showVal val="1"/>
            </c:dLbl>
            <c:showVal val="1"/>
          </c:dLbls>
          <c:cat>
            <c:strRef>
              <c:f>Foglio1!$A$2:$A$7</c:f>
              <c:strCache>
                <c:ptCount val="6"/>
                <c:pt idx="0">
                  <c:v>Lillehammer 1994</c:v>
                </c:pt>
                <c:pt idx="1">
                  <c:v>Nagano 1998</c:v>
                </c:pt>
                <c:pt idx="2">
                  <c:v>Salt Lake C. 2002</c:v>
                </c:pt>
                <c:pt idx="3">
                  <c:v>Torino 2006</c:v>
                </c:pt>
                <c:pt idx="4">
                  <c:v>Vancouver 2010</c:v>
                </c:pt>
                <c:pt idx="5">
                  <c:v>Sochi 2014</c:v>
                </c:pt>
              </c:strCache>
            </c:strRef>
          </c:cat>
          <c:val>
            <c:numRef>
              <c:f>Foglio1!$B$2:$B$7</c:f>
              <c:numCache>
                <c:formatCode>General</c:formatCode>
                <c:ptCount val="6"/>
                <c:pt idx="0">
                  <c:v>2</c:v>
                </c:pt>
                <c:pt idx="1">
                  <c:v>1</c:v>
                </c:pt>
                <c:pt idx="2">
                  <c:v>2</c:v>
                </c:pt>
                <c:pt idx="3">
                  <c:v>1</c:v>
                </c:pt>
                <c:pt idx="4">
                  <c:v>1</c:v>
                </c:pt>
                <c:pt idx="5">
                  <c:v>4</c:v>
                </c:pt>
              </c:numCache>
            </c:numRef>
          </c:val>
        </c:ser>
        <c:ser>
          <c:idx val="1"/>
          <c:order val="1"/>
          <c:tx>
            <c:strRef>
              <c:f>Foglio1!$C$1</c:f>
              <c:strCache>
                <c:ptCount val="1"/>
                <c:pt idx="0">
                  <c:v>Atleti partecipanti</c:v>
                </c:pt>
              </c:strCache>
            </c:strRef>
          </c:tx>
          <c:cat>
            <c:strRef>
              <c:f>Foglio1!$A$2:$A$7</c:f>
              <c:strCache>
                <c:ptCount val="6"/>
                <c:pt idx="0">
                  <c:v>Lillehammer 1994</c:v>
                </c:pt>
                <c:pt idx="1">
                  <c:v>Nagano 1998</c:v>
                </c:pt>
                <c:pt idx="2">
                  <c:v>Salt Lake C. 2002</c:v>
                </c:pt>
                <c:pt idx="3">
                  <c:v>Torino 2006</c:v>
                </c:pt>
                <c:pt idx="4">
                  <c:v>Vancouver 2010</c:v>
                </c:pt>
                <c:pt idx="5">
                  <c:v>Sochi 2014</c:v>
                </c:pt>
              </c:strCache>
            </c:strRef>
          </c:cat>
          <c:val>
            <c:numRef>
              <c:f>Foglio1!$C$2:$C$7</c:f>
              <c:numCache>
                <c:formatCode>General</c:formatCode>
                <c:ptCount val="6"/>
                <c:pt idx="0">
                  <c:v>32</c:v>
                </c:pt>
                <c:pt idx="1">
                  <c:v>34</c:v>
                </c:pt>
                <c:pt idx="2">
                  <c:v>49</c:v>
                </c:pt>
                <c:pt idx="3">
                  <c:v>39</c:v>
                </c:pt>
                <c:pt idx="4">
                  <c:v>50</c:v>
                </c:pt>
                <c:pt idx="5">
                  <c:v>14</c:v>
                </c:pt>
              </c:numCache>
            </c:numRef>
          </c:val>
        </c:ser>
        <c:dLbls>
          <c:showVal val="1"/>
        </c:dLbls>
        <c:marker val="1"/>
        <c:axId val="120940032"/>
        <c:axId val="120941568"/>
      </c:lineChart>
      <c:catAx>
        <c:axId val="120940032"/>
        <c:scaling>
          <c:orientation val="minMax"/>
        </c:scaling>
        <c:axPos val="b"/>
        <c:majorGridlines/>
        <c:tickLblPos val="nextTo"/>
        <c:txPr>
          <a:bodyPr rot="5400000" vert="horz"/>
          <a:lstStyle/>
          <a:p>
            <a:pPr>
              <a:defRPr/>
            </a:pPr>
            <a:endParaRPr lang="it-IT"/>
          </a:p>
        </c:txPr>
        <c:crossAx val="120941568"/>
        <c:crosses val="autoZero"/>
        <c:auto val="1"/>
        <c:lblAlgn val="ctr"/>
        <c:lblOffset val="100"/>
      </c:catAx>
      <c:valAx>
        <c:axId val="120941568"/>
        <c:scaling>
          <c:orientation val="minMax"/>
        </c:scaling>
        <c:axPos val="l"/>
        <c:majorGridlines/>
        <c:numFmt formatCode="General" sourceLinked="1"/>
        <c:tickLblPos val="nextTo"/>
        <c:crossAx val="120940032"/>
        <c:crosses val="autoZero"/>
        <c:crossBetween val="between"/>
      </c:valAx>
    </c:plotArea>
    <c:legend>
      <c:legendPos val="r"/>
    </c:legend>
    <c:plotVisOnly val="1"/>
    <c:dispBlanksAs val="gap"/>
  </c:chart>
  <c:txPr>
    <a:bodyPr/>
    <a:lstStyle/>
    <a:p>
      <a:pPr>
        <a:defRPr>
          <a:latin typeface="Times New Roman"/>
          <a:cs typeface="Times New Roman"/>
        </a:defRPr>
      </a:pPr>
      <a:endParaRPr lang="it-IT"/>
    </a:p>
  </c:txPr>
  <c:externalData r:id="rId2"/>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86D3234-66C3-9245-B2FD-C5B5D8751037}" type="datetimeFigureOut">
              <a:rPr lang="it-IT" smtClean="0"/>
              <a:pPr/>
              <a:t>16/05/2017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049F1C-F22B-5545-A52B-7927C373BD5E}" type="slidenum">
              <a:rPr lang="it-IT" smtClean="0"/>
              <a:pPr/>
              <a:t>‹N›</a:t>
            </a:fld>
            <a:endParaRPr lang="it-IT"/>
          </a:p>
        </p:txBody>
      </p:sp>
    </p:spTree>
    <p:extLst>
      <p:ext uri="{BB962C8B-B14F-4D97-AF65-F5344CB8AC3E}">
        <p14:creationId xmlns:p14="http://schemas.microsoft.com/office/powerpoint/2010/main" xmlns="" val="258509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86D3234-66C3-9245-B2FD-C5B5D8751037}" type="datetimeFigureOut">
              <a:rPr lang="it-IT" smtClean="0"/>
              <a:pPr/>
              <a:t>16/05/2017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049F1C-F22B-5545-A52B-7927C373BD5E}" type="slidenum">
              <a:rPr lang="it-IT" smtClean="0"/>
              <a:pPr/>
              <a:t>‹N›</a:t>
            </a:fld>
            <a:endParaRPr lang="it-IT"/>
          </a:p>
        </p:txBody>
      </p:sp>
    </p:spTree>
    <p:extLst>
      <p:ext uri="{BB962C8B-B14F-4D97-AF65-F5344CB8AC3E}">
        <p14:creationId xmlns:p14="http://schemas.microsoft.com/office/powerpoint/2010/main" xmlns="" val="522094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86D3234-66C3-9245-B2FD-C5B5D8751037}" type="datetimeFigureOut">
              <a:rPr lang="it-IT" smtClean="0"/>
              <a:pPr/>
              <a:t>16/05/2017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049F1C-F22B-5545-A52B-7927C373BD5E}" type="slidenum">
              <a:rPr lang="it-IT" smtClean="0"/>
              <a:pPr/>
              <a:t>‹N›</a:t>
            </a:fld>
            <a:endParaRPr lang="it-IT"/>
          </a:p>
        </p:txBody>
      </p:sp>
    </p:spTree>
    <p:extLst>
      <p:ext uri="{BB962C8B-B14F-4D97-AF65-F5344CB8AC3E}">
        <p14:creationId xmlns:p14="http://schemas.microsoft.com/office/powerpoint/2010/main" xmlns="" val="3368501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86D3234-66C3-9245-B2FD-C5B5D8751037}" type="datetimeFigureOut">
              <a:rPr lang="it-IT" smtClean="0"/>
              <a:pPr/>
              <a:t>16/05/2017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049F1C-F22B-5545-A52B-7927C373BD5E}" type="slidenum">
              <a:rPr lang="it-IT" smtClean="0"/>
              <a:pPr/>
              <a:t>‹N›</a:t>
            </a:fld>
            <a:endParaRPr lang="it-IT"/>
          </a:p>
        </p:txBody>
      </p:sp>
    </p:spTree>
    <p:extLst>
      <p:ext uri="{BB962C8B-B14F-4D97-AF65-F5344CB8AC3E}">
        <p14:creationId xmlns:p14="http://schemas.microsoft.com/office/powerpoint/2010/main" xmlns="" val="114605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C86D3234-66C3-9245-B2FD-C5B5D8751037}" type="datetimeFigureOut">
              <a:rPr lang="it-IT" smtClean="0"/>
              <a:pPr/>
              <a:t>16/05/2017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049F1C-F22B-5545-A52B-7927C373BD5E}" type="slidenum">
              <a:rPr lang="it-IT" smtClean="0"/>
              <a:pPr/>
              <a:t>‹N›</a:t>
            </a:fld>
            <a:endParaRPr lang="it-IT"/>
          </a:p>
        </p:txBody>
      </p:sp>
    </p:spTree>
    <p:extLst>
      <p:ext uri="{BB962C8B-B14F-4D97-AF65-F5344CB8AC3E}">
        <p14:creationId xmlns:p14="http://schemas.microsoft.com/office/powerpoint/2010/main" xmlns="" val="2356602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86D3234-66C3-9245-B2FD-C5B5D8751037}" type="datetimeFigureOut">
              <a:rPr lang="it-IT" smtClean="0"/>
              <a:pPr/>
              <a:t>16/05/2017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049F1C-F22B-5545-A52B-7927C373BD5E}" type="slidenum">
              <a:rPr lang="it-IT" smtClean="0"/>
              <a:pPr/>
              <a:t>‹N›</a:t>
            </a:fld>
            <a:endParaRPr lang="it-IT"/>
          </a:p>
        </p:txBody>
      </p:sp>
    </p:spTree>
    <p:extLst>
      <p:ext uri="{BB962C8B-B14F-4D97-AF65-F5344CB8AC3E}">
        <p14:creationId xmlns:p14="http://schemas.microsoft.com/office/powerpoint/2010/main" xmlns="" val="211941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86D3234-66C3-9245-B2FD-C5B5D8751037}" type="datetimeFigureOut">
              <a:rPr lang="it-IT" smtClean="0"/>
              <a:pPr/>
              <a:t>16/05/2017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F049F1C-F22B-5545-A52B-7927C373BD5E}" type="slidenum">
              <a:rPr lang="it-IT" smtClean="0"/>
              <a:pPr/>
              <a:t>‹N›</a:t>
            </a:fld>
            <a:endParaRPr lang="it-IT"/>
          </a:p>
        </p:txBody>
      </p:sp>
    </p:spTree>
    <p:extLst>
      <p:ext uri="{BB962C8B-B14F-4D97-AF65-F5344CB8AC3E}">
        <p14:creationId xmlns:p14="http://schemas.microsoft.com/office/powerpoint/2010/main" xmlns="" val="270276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C86D3234-66C3-9245-B2FD-C5B5D8751037}" type="datetimeFigureOut">
              <a:rPr lang="it-IT" smtClean="0"/>
              <a:pPr/>
              <a:t>16/05/2017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F049F1C-F22B-5545-A52B-7927C373BD5E}" type="slidenum">
              <a:rPr lang="it-IT" smtClean="0"/>
              <a:pPr/>
              <a:t>‹N›</a:t>
            </a:fld>
            <a:endParaRPr lang="it-IT"/>
          </a:p>
        </p:txBody>
      </p:sp>
    </p:spTree>
    <p:extLst>
      <p:ext uri="{BB962C8B-B14F-4D97-AF65-F5344CB8AC3E}">
        <p14:creationId xmlns:p14="http://schemas.microsoft.com/office/powerpoint/2010/main" xmlns="" val="3836812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86D3234-66C3-9245-B2FD-C5B5D8751037}" type="datetimeFigureOut">
              <a:rPr lang="it-IT" smtClean="0"/>
              <a:pPr/>
              <a:t>16/05/2017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F049F1C-F22B-5545-A52B-7927C373BD5E}" type="slidenum">
              <a:rPr lang="it-IT" smtClean="0"/>
              <a:pPr/>
              <a:t>‹N›</a:t>
            </a:fld>
            <a:endParaRPr lang="it-IT"/>
          </a:p>
        </p:txBody>
      </p:sp>
    </p:spTree>
    <p:extLst>
      <p:ext uri="{BB962C8B-B14F-4D97-AF65-F5344CB8AC3E}">
        <p14:creationId xmlns:p14="http://schemas.microsoft.com/office/powerpoint/2010/main" xmlns="" val="3058922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C86D3234-66C3-9245-B2FD-C5B5D8751037}" type="datetimeFigureOut">
              <a:rPr lang="it-IT" smtClean="0"/>
              <a:pPr/>
              <a:t>16/05/2017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049F1C-F22B-5545-A52B-7927C373BD5E}" type="slidenum">
              <a:rPr lang="it-IT" smtClean="0"/>
              <a:pPr/>
              <a:t>‹N›</a:t>
            </a:fld>
            <a:endParaRPr lang="it-IT"/>
          </a:p>
        </p:txBody>
      </p:sp>
    </p:spTree>
    <p:extLst>
      <p:ext uri="{BB962C8B-B14F-4D97-AF65-F5344CB8AC3E}">
        <p14:creationId xmlns:p14="http://schemas.microsoft.com/office/powerpoint/2010/main" xmlns="" val="2201559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C86D3234-66C3-9245-B2FD-C5B5D8751037}" type="datetimeFigureOut">
              <a:rPr lang="it-IT" smtClean="0"/>
              <a:pPr/>
              <a:t>16/05/2017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049F1C-F22B-5545-A52B-7927C373BD5E}" type="slidenum">
              <a:rPr lang="it-IT" smtClean="0"/>
              <a:pPr/>
              <a:t>‹N›</a:t>
            </a:fld>
            <a:endParaRPr lang="it-IT"/>
          </a:p>
        </p:txBody>
      </p:sp>
    </p:spTree>
    <p:extLst>
      <p:ext uri="{BB962C8B-B14F-4D97-AF65-F5344CB8AC3E}">
        <p14:creationId xmlns:p14="http://schemas.microsoft.com/office/powerpoint/2010/main" xmlns="" val="528670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dirty="0" smtClean="0"/>
              <a:t>Fare clic per modificare stile</a:t>
            </a:r>
            <a:endParaRPr lang="it-IT" dirty="0"/>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a:defRPr>
            </a:lvl1pPr>
          </a:lstStyle>
          <a:p>
            <a:fld id="{C86D3234-66C3-9245-B2FD-C5B5D8751037}" type="datetimeFigureOut">
              <a:rPr lang="it-IT" smtClean="0"/>
              <a:pPr/>
              <a:t>16/05/2017</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a:defRPr>
            </a:lvl1pPr>
          </a:lstStyle>
          <a:p>
            <a:fld id="{EF049F1C-F22B-5545-A52B-7927C373BD5E}" type="slidenum">
              <a:rPr lang="it-IT" smtClean="0"/>
              <a:pPr/>
              <a:t>‹N›</a:t>
            </a:fld>
            <a:endParaRPr lang="it-IT" dirty="0"/>
          </a:p>
        </p:txBody>
      </p:sp>
    </p:spTree>
    <p:extLst>
      <p:ext uri="{BB962C8B-B14F-4D97-AF65-F5344CB8AC3E}">
        <p14:creationId xmlns:p14="http://schemas.microsoft.com/office/powerpoint/2010/main" xmlns="" val="4236386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Times New Roman"/>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arcello.standoli@me.co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615271"/>
            <a:ext cx="7772400" cy="3690117"/>
          </a:xfrm>
        </p:spPr>
        <p:txBody>
          <a:bodyPr>
            <a:noAutofit/>
          </a:bodyPr>
          <a:lstStyle/>
          <a:p>
            <a:r>
              <a:rPr lang="it-IT" sz="2400" dirty="0"/>
              <a:t> </a:t>
            </a:r>
            <a:br>
              <a:rPr lang="it-IT" sz="2400" dirty="0"/>
            </a:br>
            <a:r>
              <a:rPr lang="it-IT" sz="2400" dirty="0"/>
              <a:t> </a:t>
            </a:r>
            <a:br>
              <a:rPr lang="it-IT" sz="2400" dirty="0"/>
            </a:br>
            <a:r>
              <a:rPr lang="it-IT" sz="2400" b="1" dirty="0"/>
              <a:t>Osservatorio AONI</a:t>
            </a:r>
            <a:r>
              <a:rPr lang="it-IT" sz="2400" dirty="0"/>
              <a:t/>
            </a:r>
            <a:br>
              <a:rPr lang="it-IT" sz="2400" dirty="0"/>
            </a:br>
            <a:r>
              <a:rPr lang="it-IT" sz="2400" b="1" dirty="0"/>
              <a:t> </a:t>
            </a:r>
            <a:r>
              <a:rPr lang="it-IT" sz="2400" b="1" dirty="0" smtClean="0"/>
              <a:t>Valorizzare </a:t>
            </a:r>
            <a:r>
              <a:rPr lang="it-IT" sz="2400" b="1" dirty="0"/>
              <a:t>lo sviluppo </a:t>
            </a:r>
            <a:r>
              <a:rPr lang="it-IT" sz="2400" b="1" dirty="0" smtClean="0"/>
              <a:t>agonistico </a:t>
            </a:r>
            <a:r>
              <a:rPr lang="it-IT" sz="2400" b="1" dirty="0"/>
              <a:t>dei giovani di qualità.</a:t>
            </a:r>
            <a:r>
              <a:rPr lang="it-IT" sz="2400" dirty="0"/>
              <a:t/>
            </a:r>
            <a:br>
              <a:rPr lang="it-IT" sz="2400" dirty="0"/>
            </a:br>
            <a:r>
              <a:rPr lang="it-IT" sz="2400" b="1" dirty="0"/>
              <a:t> </a:t>
            </a:r>
            <a:r>
              <a:rPr lang="it-IT" sz="2400" dirty="0"/>
              <a:t/>
            </a:r>
            <a:br>
              <a:rPr lang="it-IT" sz="2400" dirty="0"/>
            </a:br>
            <a:r>
              <a:rPr lang="it-IT" sz="2400" b="1" i="1" dirty="0" smtClean="0"/>
              <a:t>Seconda tavola rotonda dedicata ai </a:t>
            </a:r>
            <a:r>
              <a:rPr lang="it-IT" sz="2400" b="1" i="1" dirty="0"/>
              <a:t>sistemi di preparazione agonistica delle fasce giovanili </a:t>
            </a:r>
            <a:r>
              <a:rPr lang="it-IT" sz="2400" dirty="0"/>
              <a:t/>
            </a:r>
            <a:br>
              <a:rPr lang="it-IT" sz="2400" dirty="0"/>
            </a:br>
            <a:r>
              <a:rPr lang="it-IT" sz="2400" dirty="0"/>
              <a:t> </a:t>
            </a:r>
            <a:br>
              <a:rPr lang="it-IT" sz="2400" dirty="0"/>
            </a:br>
            <a:r>
              <a:rPr lang="it-IT" sz="2400" dirty="0"/>
              <a:t> </a:t>
            </a:r>
            <a:r>
              <a:rPr lang="it-IT" sz="2400" dirty="0" err="1" smtClean="0"/>
              <a:t>MdS</a:t>
            </a:r>
            <a:r>
              <a:rPr lang="it-IT" sz="2400" dirty="0" smtClean="0"/>
              <a:t> Marcello Standoli</a:t>
            </a:r>
            <a:br>
              <a:rPr lang="it-IT" sz="2400" dirty="0" smtClean="0"/>
            </a:br>
            <a:r>
              <a:rPr lang="it-IT" sz="2400" dirty="0" smtClean="0"/>
              <a:t>Dott. Maurizio Cevoli</a:t>
            </a:r>
            <a:br>
              <a:rPr lang="it-IT" sz="2400" dirty="0" smtClean="0"/>
            </a:br>
            <a:r>
              <a:rPr lang="it-IT" sz="2400" dirty="0" err="1" smtClean="0"/>
              <a:t>MdS</a:t>
            </a:r>
            <a:r>
              <a:rPr lang="it-IT" sz="2400" dirty="0" smtClean="0"/>
              <a:t> Giuseppe Antonini</a:t>
            </a:r>
            <a:r>
              <a:rPr lang="it-IT" sz="2400" dirty="0"/>
              <a:t/>
            </a:r>
            <a:br>
              <a:rPr lang="it-IT" sz="2400" dirty="0"/>
            </a:br>
            <a:r>
              <a:rPr lang="it-IT" sz="2400" dirty="0"/>
              <a:t> </a:t>
            </a:r>
            <a:br>
              <a:rPr lang="it-IT" sz="2400" dirty="0"/>
            </a:br>
            <a:r>
              <a:rPr lang="it-IT" sz="2400" dirty="0"/>
              <a:t> </a:t>
            </a:r>
          </a:p>
        </p:txBody>
      </p:sp>
      <p:sp>
        <p:nvSpPr>
          <p:cNvPr id="3" name="Sottotitolo 2"/>
          <p:cNvSpPr>
            <a:spLocks noGrp="1"/>
          </p:cNvSpPr>
          <p:nvPr>
            <p:ph type="subTitle" idx="1"/>
          </p:nvPr>
        </p:nvSpPr>
        <p:spPr>
          <a:xfrm>
            <a:off x="1596922" y="5499890"/>
            <a:ext cx="6400800" cy="647112"/>
          </a:xfrm>
        </p:spPr>
        <p:txBody>
          <a:bodyPr>
            <a:normAutofit fontScale="47500" lnSpcReduction="20000"/>
          </a:bodyPr>
          <a:lstStyle/>
          <a:p>
            <a:r>
              <a:rPr lang="it-IT" dirty="0" smtClean="0"/>
              <a:t>Roma, Scuola dello Sport  - Centro di Preparazione Olimpica “Giulio Onesti”</a:t>
            </a:r>
            <a:br>
              <a:rPr lang="it-IT" dirty="0" smtClean="0"/>
            </a:br>
            <a:r>
              <a:rPr lang="it-IT" dirty="0" smtClean="0"/>
              <a:t> Venerdì 12 maggio 2017 - Ore 10:15</a:t>
            </a:r>
          </a:p>
        </p:txBody>
      </p:sp>
      <p:pic>
        <p:nvPicPr>
          <p:cNvPr id="4" name="Immagine 3" descr="ttp://www.stellealmeritosportivo.it/images/links/aoni.jpg"/>
          <p:cNvPicPr/>
          <p:nvPr/>
        </p:nvPicPr>
        <p:blipFill>
          <a:blip r:embed="rId2">
            <a:extLst>
              <a:ext uri="{28A0092B-C50C-407E-A947-70E740481C1C}">
                <a14:useLocalDpi xmlns:a14="http://schemas.microsoft.com/office/drawing/2010/main" xmlns="" val="0"/>
              </a:ext>
            </a:extLst>
          </a:blip>
          <a:srcRect/>
          <a:stretch>
            <a:fillRect/>
          </a:stretch>
        </p:blipFill>
        <p:spPr bwMode="auto">
          <a:xfrm>
            <a:off x="453056" y="479674"/>
            <a:ext cx="2120265" cy="764540"/>
          </a:xfrm>
          <a:prstGeom prst="rect">
            <a:avLst/>
          </a:prstGeom>
          <a:noFill/>
          <a:ln>
            <a:noFill/>
          </a:ln>
        </p:spPr>
      </p:pic>
      <p:pic>
        <p:nvPicPr>
          <p:cNvPr id="6" name="Immagine 5" descr="ttp://accademiamaestridellosport.newsocial.org/wp-content/uploads/2014/02/hdemia_logohead02.png"/>
          <p:cNvPicPr/>
          <p:nvPr/>
        </p:nvPicPr>
        <p:blipFill>
          <a:blip r:embed="rId3">
            <a:extLst>
              <a:ext uri="{28A0092B-C50C-407E-A947-70E740481C1C}">
                <a14:useLocalDpi xmlns:a14="http://schemas.microsoft.com/office/drawing/2010/main" xmlns="" val="0"/>
              </a:ext>
            </a:extLst>
          </a:blip>
          <a:srcRect/>
          <a:stretch>
            <a:fillRect/>
          </a:stretch>
        </p:blipFill>
        <p:spPr bwMode="auto">
          <a:xfrm>
            <a:off x="6640142" y="479675"/>
            <a:ext cx="1252054" cy="863812"/>
          </a:xfrm>
          <a:prstGeom prst="rect">
            <a:avLst/>
          </a:prstGeom>
          <a:noFill/>
          <a:ln>
            <a:noFill/>
          </a:ln>
        </p:spPr>
      </p:pic>
    </p:spTree>
    <p:extLst>
      <p:ext uri="{BB962C8B-B14F-4D97-AF65-F5344CB8AC3E}">
        <p14:creationId xmlns:p14="http://schemas.microsoft.com/office/powerpoint/2010/main" xmlns="" val="27631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2141366"/>
          </a:xfrm>
        </p:spPr>
        <p:txBody>
          <a:bodyPr>
            <a:noAutofit/>
          </a:bodyPr>
          <a:lstStyle/>
          <a:p>
            <a:r>
              <a:rPr lang="it-IT" sz="2000" b="1" dirty="0" smtClean="0"/>
              <a:t>Numero di partecipanti alle qualificazioni olimpiche</a:t>
            </a:r>
            <a:br>
              <a:rPr lang="it-IT" sz="2000" b="1" dirty="0" smtClean="0"/>
            </a:br>
            <a:r>
              <a:rPr lang="it-IT" sz="2000" dirty="0"/>
              <a:t>Sia il numero degli ammessi alle diverse specialità olimpiche, sia la formula di acquisizione del diritto a partecipare, presentano numerose differenze tra una specialità (disciplina) ed un’ altra. </a:t>
            </a:r>
            <a:r>
              <a:rPr lang="it-IT" sz="2000" dirty="0" smtClean="0"/>
              <a:t/>
            </a:r>
            <a:br>
              <a:rPr lang="it-IT" sz="2000" dirty="0" smtClean="0"/>
            </a:br>
            <a:r>
              <a:rPr lang="it-IT" sz="2000" dirty="0" smtClean="0"/>
              <a:t>Queste </a:t>
            </a:r>
            <a:r>
              <a:rPr lang="it-IT" sz="2000" dirty="0"/>
              <a:t>differenze in molti casi sono talmente marcate da rendere, in alcune specialità,  molto più difficile anche il solo qualificarsi ai Giochi.</a:t>
            </a:r>
            <a:r>
              <a:rPr lang="it-IT" sz="2000" dirty="0" smtClean="0">
                <a:effectLst/>
              </a:rPr>
              <a:t> </a:t>
            </a:r>
            <a:r>
              <a:rPr lang="it-IT" sz="2000" dirty="0" smtClean="0"/>
              <a:t> </a:t>
            </a:r>
            <a:endParaRPr lang="it-IT" sz="2000" dirty="0"/>
          </a:p>
        </p:txBody>
      </p:sp>
      <p:sp>
        <p:nvSpPr>
          <p:cNvPr id="3" name="Segnaposto contenuto 2"/>
          <p:cNvSpPr>
            <a:spLocks noGrp="1"/>
          </p:cNvSpPr>
          <p:nvPr>
            <p:ph idx="1"/>
          </p:nvPr>
        </p:nvSpPr>
        <p:spPr>
          <a:xfrm>
            <a:off x="5066387" y="4458000"/>
            <a:ext cx="3730852" cy="2320629"/>
          </a:xfrm>
        </p:spPr>
        <p:txBody>
          <a:bodyPr anchor="t">
            <a:normAutofit/>
          </a:bodyPr>
          <a:lstStyle/>
          <a:p>
            <a:pPr algn="ctr">
              <a:buNone/>
            </a:pPr>
            <a:r>
              <a:rPr lang="it-IT" sz="2800" b="1" dirty="0" smtClean="0"/>
              <a:t>Discipline di squadra</a:t>
            </a:r>
          </a:p>
          <a:p>
            <a:pPr algn="ctr"/>
            <a:r>
              <a:rPr lang="it-IT" sz="2800" dirty="0" smtClean="0"/>
              <a:t>	</a:t>
            </a:r>
            <a:r>
              <a:rPr lang="it-IT" sz="2800" i="1" dirty="0" smtClean="0"/>
              <a:t>fino a 30	punti </a:t>
            </a:r>
            <a:r>
              <a:rPr lang="it-IT" sz="2800" i="1" dirty="0" err="1" smtClean="0"/>
              <a:t>1</a:t>
            </a:r>
            <a:endParaRPr lang="it-IT" sz="2800" i="1" dirty="0" smtClean="0"/>
          </a:p>
          <a:p>
            <a:pPr algn="ctr"/>
            <a:r>
              <a:rPr lang="it-IT" sz="2800" i="1" dirty="0" smtClean="0"/>
              <a:t>	fino a 60	punti </a:t>
            </a:r>
            <a:r>
              <a:rPr lang="it-IT" sz="2800" i="1" dirty="0" err="1" smtClean="0"/>
              <a:t>2</a:t>
            </a:r>
            <a:endParaRPr lang="it-IT" sz="2800" i="1" dirty="0" smtClean="0"/>
          </a:p>
          <a:p>
            <a:pPr algn="ctr"/>
            <a:r>
              <a:rPr lang="it-IT" sz="2800" i="1" dirty="0" smtClean="0"/>
              <a:t>	oltre 60		punti </a:t>
            </a:r>
            <a:r>
              <a:rPr lang="it-IT" sz="2800" i="1" dirty="0" err="1" smtClean="0"/>
              <a:t>3</a:t>
            </a:r>
            <a:endParaRPr lang="it-IT" sz="2800" i="1" dirty="0" smtClean="0"/>
          </a:p>
          <a:p>
            <a:endParaRPr lang="it-IT" sz="2800" dirty="0"/>
          </a:p>
        </p:txBody>
      </p:sp>
      <p:sp>
        <p:nvSpPr>
          <p:cNvPr id="4" name="Segnaposto contenuto 2"/>
          <p:cNvSpPr txBox="1">
            <a:spLocks/>
          </p:cNvSpPr>
          <p:nvPr/>
        </p:nvSpPr>
        <p:spPr>
          <a:xfrm>
            <a:off x="209258" y="2554074"/>
            <a:ext cx="4346349" cy="2319363"/>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pPr>
            <a:r>
              <a:rPr lang="it-IT" sz="2800" b="1" dirty="0" smtClean="0"/>
              <a:t>Discipline individuali</a:t>
            </a:r>
          </a:p>
          <a:p>
            <a:pPr algn="ctr"/>
            <a:r>
              <a:rPr lang="it-IT" sz="2800" dirty="0" smtClean="0"/>
              <a:t>	</a:t>
            </a:r>
            <a:r>
              <a:rPr lang="it-IT" sz="2800" i="1" dirty="0" smtClean="0"/>
              <a:t>fino a 50	punti 1</a:t>
            </a:r>
          </a:p>
          <a:p>
            <a:pPr algn="ctr"/>
            <a:r>
              <a:rPr lang="it-IT" sz="2800" i="1" dirty="0" smtClean="0"/>
              <a:t>	fino a 100	punti 2</a:t>
            </a:r>
          </a:p>
          <a:p>
            <a:pPr algn="ctr"/>
            <a:r>
              <a:rPr lang="it-IT" sz="2800" i="1" dirty="0" smtClean="0"/>
              <a:t>	oltre 100	punti 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6461"/>
          </a:xfrm>
        </p:spPr>
        <p:txBody>
          <a:bodyPr>
            <a:noAutofit/>
          </a:bodyPr>
          <a:lstStyle/>
          <a:p>
            <a:r>
              <a:rPr lang="it-IT" sz="3200" b="1" dirty="0" smtClean="0"/>
              <a:t>Numero degli ammessi</a:t>
            </a:r>
            <a:endParaRPr lang="it-IT" sz="3200" dirty="0"/>
          </a:p>
        </p:txBody>
      </p:sp>
      <p:sp>
        <p:nvSpPr>
          <p:cNvPr id="3" name="Segnaposto contenuto 2"/>
          <p:cNvSpPr>
            <a:spLocks noGrp="1"/>
          </p:cNvSpPr>
          <p:nvPr>
            <p:ph idx="1"/>
          </p:nvPr>
        </p:nvSpPr>
        <p:spPr>
          <a:xfrm>
            <a:off x="4955948" y="2911758"/>
            <a:ext cx="3730852" cy="2320629"/>
          </a:xfrm>
        </p:spPr>
        <p:txBody>
          <a:bodyPr anchor="t">
            <a:normAutofit fontScale="92500" lnSpcReduction="10000"/>
          </a:bodyPr>
          <a:lstStyle/>
          <a:p>
            <a:pPr algn="ctr">
              <a:buNone/>
            </a:pPr>
            <a:r>
              <a:rPr lang="it-IT" sz="2800" b="1" dirty="0" smtClean="0"/>
              <a:t>Discipline di squadra</a:t>
            </a:r>
          </a:p>
          <a:p>
            <a:r>
              <a:rPr lang="it-IT" sz="2800" dirty="0" smtClean="0"/>
              <a:t>	</a:t>
            </a:r>
            <a:r>
              <a:rPr lang="it-IT" sz="2800" dirty="0"/>
              <a:t>fino ad 8		punti 1</a:t>
            </a:r>
          </a:p>
          <a:p>
            <a:r>
              <a:rPr lang="it-IT" sz="2800" dirty="0"/>
              <a:t>	fino a 12		punti 2</a:t>
            </a:r>
          </a:p>
          <a:p>
            <a:r>
              <a:rPr lang="it-IT" sz="2800" dirty="0"/>
              <a:t>	fino a 16		punti 3</a:t>
            </a:r>
          </a:p>
          <a:p>
            <a:r>
              <a:rPr lang="it-IT" sz="2800" dirty="0"/>
              <a:t>	oltre 16		punti 4</a:t>
            </a:r>
          </a:p>
          <a:p>
            <a:endParaRPr lang="it-IT" sz="2800" dirty="0"/>
          </a:p>
        </p:txBody>
      </p:sp>
      <p:sp>
        <p:nvSpPr>
          <p:cNvPr id="4" name="Segnaposto contenuto 2"/>
          <p:cNvSpPr txBox="1">
            <a:spLocks/>
          </p:cNvSpPr>
          <p:nvPr/>
        </p:nvSpPr>
        <p:spPr>
          <a:xfrm>
            <a:off x="209258" y="1560061"/>
            <a:ext cx="4346349" cy="2319363"/>
          </a:xfrm>
          <a:prstGeom prst="rect">
            <a:avLst/>
          </a:prstGeom>
        </p:spPr>
        <p:txBody>
          <a:bodyPr vert="horz" lIns="91440" tIns="45720" rIns="91440" bIns="45720" rtlCol="0" anchor="t">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pPr>
            <a:r>
              <a:rPr lang="it-IT" sz="2800" b="1" dirty="0" smtClean="0"/>
              <a:t>Discipline individuali</a:t>
            </a:r>
          </a:p>
          <a:p>
            <a:r>
              <a:rPr lang="it-IT" sz="2800" dirty="0" smtClean="0"/>
              <a:t>	</a:t>
            </a:r>
            <a:r>
              <a:rPr lang="it-IT" sz="2800" dirty="0"/>
              <a:t>fino ad 8		punti 0</a:t>
            </a:r>
          </a:p>
          <a:p>
            <a:r>
              <a:rPr lang="it-IT" sz="2800" dirty="0"/>
              <a:t>	fino a 16		punti 1</a:t>
            </a:r>
          </a:p>
          <a:p>
            <a:r>
              <a:rPr lang="it-IT" sz="2800" dirty="0"/>
              <a:t>	fino a 32		punti 2</a:t>
            </a:r>
          </a:p>
          <a:p>
            <a:r>
              <a:rPr lang="it-IT" sz="2800" dirty="0"/>
              <a:t>	fino a 64		punti 3</a:t>
            </a:r>
          </a:p>
          <a:p>
            <a:r>
              <a:rPr lang="it-IT" sz="2800" dirty="0"/>
              <a:t>	oltre 64		punti 5</a:t>
            </a:r>
          </a:p>
        </p:txBody>
      </p:sp>
    </p:spTree>
    <p:extLst>
      <p:ext uri="{BB962C8B-B14F-4D97-AF65-F5344CB8AC3E}">
        <p14:creationId xmlns:p14="http://schemas.microsoft.com/office/powerpoint/2010/main" xmlns="" val="1699072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524619"/>
            <a:ext cx="8229600" cy="2664506"/>
          </a:xfrm>
        </p:spPr>
        <p:txBody>
          <a:bodyPr anchor="ctr">
            <a:noAutofit/>
          </a:bodyPr>
          <a:lstStyle/>
          <a:p>
            <a:r>
              <a:rPr lang="it-IT" sz="2000" b="1" dirty="0" smtClean="0"/>
              <a:t>Articolazione della gara</a:t>
            </a:r>
            <a:br>
              <a:rPr lang="it-IT" sz="2000" b="1" dirty="0" smtClean="0"/>
            </a:br>
            <a:r>
              <a:rPr lang="it-IT" sz="2000" dirty="0" smtClean="0"/>
              <a:t/>
            </a:r>
            <a:br>
              <a:rPr lang="it-IT" sz="2000" dirty="0" smtClean="0"/>
            </a:br>
            <a:r>
              <a:rPr lang="it-IT" sz="2000" dirty="0"/>
              <a:t>Anche il tipo di articolazione del Torneo olimpico delle varie specialità è molto variegato. E’ vero che si applicano le regole e i sistemi specifici delle Federazioni Internazionali, ma è altrettanto vero che, non essendoci per forza di cose omogeneità, alcuni </a:t>
            </a:r>
            <a:r>
              <a:rPr lang="it-IT" sz="2000" dirty="0" smtClean="0"/>
              <a:t>tornei </a:t>
            </a:r>
            <a:r>
              <a:rPr lang="it-IT" sz="2000" dirty="0"/>
              <a:t>olimpici sono molto più difficili e, per la loro stessa impostazione, PESANO in maniera differente sull’ottenimento del miglior risultato </a:t>
            </a:r>
            <a:r>
              <a:rPr lang="it-IT" sz="2000" dirty="0" smtClean="0"/>
              <a:t>possibile per un Paese.</a:t>
            </a:r>
            <a:r>
              <a:rPr lang="it-IT" sz="2000" dirty="0"/>
              <a:t/>
            </a:r>
            <a:br>
              <a:rPr lang="it-IT" sz="2000" dirty="0"/>
            </a:br>
            <a:r>
              <a:rPr lang="it-IT" sz="2000" dirty="0" smtClean="0"/>
              <a:t> </a:t>
            </a:r>
            <a:endParaRPr lang="it-IT" sz="2000" dirty="0"/>
          </a:p>
        </p:txBody>
      </p:sp>
      <p:sp>
        <p:nvSpPr>
          <p:cNvPr id="3" name="Segnaposto contenuto 2"/>
          <p:cNvSpPr>
            <a:spLocks noGrp="1"/>
          </p:cNvSpPr>
          <p:nvPr>
            <p:ph idx="1"/>
          </p:nvPr>
        </p:nvSpPr>
        <p:spPr>
          <a:xfrm>
            <a:off x="664273" y="3479045"/>
            <a:ext cx="8229600" cy="3258155"/>
          </a:xfrm>
        </p:spPr>
        <p:txBody>
          <a:bodyPr anchor="ctr"/>
          <a:lstStyle/>
          <a:p>
            <a:r>
              <a:rPr lang="it-IT" i="1" dirty="0" smtClean="0"/>
              <a:t>Turno singolo				punti 1</a:t>
            </a:r>
          </a:p>
          <a:p>
            <a:r>
              <a:rPr lang="it-IT" i="1" dirty="0" smtClean="0"/>
              <a:t>	Doppio turno					punti 1,5</a:t>
            </a:r>
          </a:p>
          <a:p>
            <a:r>
              <a:rPr lang="it-IT" i="1" dirty="0" smtClean="0"/>
              <a:t>	Triplo turno					punti </a:t>
            </a:r>
            <a:r>
              <a:rPr lang="it-IT" i="1" dirty="0" err="1" smtClean="0"/>
              <a:t>2</a:t>
            </a:r>
            <a:endParaRPr lang="it-IT" i="1" dirty="0" smtClean="0"/>
          </a:p>
          <a:p>
            <a:r>
              <a:rPr lang="it-IT" i="1" dirty="0" smtClean="0"/>
              <a:t>	Qualificazione ed eliminazione diretta	punti </a:t>
            </a:r>
            <a:r>
              <a:rPr lang="it-IT" i="1" dirty="0" err="1" smtClean="0"/>
              <a:t>3</a:t>
            </a:r>
            <a:endParaRPr lang="it-IT" i="1" dirty="0" smtClean="0"/>
          </a:p>
          <a:p>
            <a:r>
              <a:rPr lang="it-IT" i="1" dirty="0" smtClean="0"/>
              <a:t>	Eliminazione diretta				punti 4</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3410230"/>
          </a:xfrm>
        </p:spPr>
        <p:txBody>
          <a:bodyPr anchor="ctr">
            <a:noAutofit/>
          </a:bodyPr>
          <a:lstStyle/>
          <a:p>
            <a:r>
              <a:rPr lang="it-IT" sz="2000" b="1" dirty="0" smtClean="0"/>
              <a:t>Incidenza delle prestazioni degli avversari</a:t>
            </a:r>
            <a:r>
              <a:rPr lang="it-IT" sz="2000" dirty="0" smtClean="0"/>
              <a:t> </a:t>
            </a:r>
            <a:br>
              <a:rPr lang="it-IT" sz="2000" dirty="0" smtClean="0"/>
            </a:br>
            <a:r>
              <a:rPr lang="it-IT" sz="2000" dirty="0" smtClean="0"/>
              <a:t>Anche qui osserviamo situazioni di interazioni molto differenti tra una specialità ed un’altra. Fermo restando che il piazzamento di un atleta dipenderà sempre dalle prestazioni migliori o peggiori degli altri, un conto è ottenere un risultato per poi confrontarlo, altro conto è che, per l’avanzamento nel torneo, si debba “eliminare“ un altro concorrente, oppure che si parta in 50 o 100 ed in un'unica prova, che può durare anche diverse ore e si debbano contrastare tutti gli avversari. Ci sarebbero altri esempi, ma questi bastano per capire che la difficoltà per arrivare ad una medaglia non sono uguali.</a:t>
            </a:r>
            <a:endParaRPr lang="it-IT" sz="2000" dirty="0"/>
          </a:p>
        </p:txBody>
      </p:sp>
      <p:sp>
        <p:nvSpPr>
          <p:cNvPr id="3" name="Segnaposto contenuto 2"/>
          <p:cNvSpPr>
            <a:spLocks noGrp="1"/>
          </p:cNvSpPr>
          <p:nvPr>
            <p:ph idx="1"/>
          </p:nvPr>
        </p:nvSpPr>
        <p:spPr>
          <a:xfrm>
            <a:off x="457200" y="3684868"/>
            <a:ext cx="8229600" cy="2334434"/>
          </a:xfrm>
        </p:spPr>
        <p:txBody>
          <a:bodyPr anchor="ctr"/>
          <a:lstStyle/>
          <a:p>
            <a:pPr algn="ctr"/>
            <a:r>
              <a:rPr lang="it-IT" dirty="0" smtClean="0"/>
              <a:t>	</a:t>
            </a:r>
            <a:r>
              <a:rPr lang="it-IT" i="1" dirty="0" smtClean="0"/>
              <a:t>gare individuali con tempi e/o misure	punti </a:t>
            </a:r>
            <a:r>
              <a:rPr lang="it-IT" i="1" dirty="0" err="1" smtClean="0"/>
              <a:t>0</a:t>
            </a:r>
            <a:endParaRPr lang="it-IT" i="1" dirty="0" smtClean="0"/>
          </a:p>
          <a:p>
            <a:pPr algn="ctr"/>
            <a:r>
              <a:rPr lang="it-IT" i="1" dirty="0" smtClean="0"/>
              <a:t>	gare di gruppo				punti </a:t>
            </a:r>
            <a:r>
              <a:rPr lang="it-IT" i="1" dirty="0" err="1" smtClean="0"/>
              <a:t>2</a:t>
            </a:r>
            <a:endParaRPr lang="it-IT" i="1" dirty="0" smtClean="0"/>
          </a:p>
          <a:p>
            <a:pPr algn="ctr"/>
            <a:r>
              <a:rPr lang="it-IT" i="1" dirty="0" smtClean="0"/>
              <a:t>	confronto diretto ed eliminazione		punti 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898851"/>
          </a:xfrm>
        </p:spPr>
        <p:txBody>
          <a:bodyPr anchor="ctr">
            <a:noAutofit/>
          </a:bodyPr>
          <a:lstStyle/>
          <a:p>
            <a:r>
              <a:rPr lang="it-IT" sz="2800" dirty="0"/>
              <a:t>Più sarà alto il punteggio, più il “difficile” sarà difficile.</a:t>
            </a:r>
            <a:r>
              <a:rPr lang="it-IT" sz="2800" dirty="0" smtClean="0">
                <a:effectLst/>
              </a:rPr>
              <a:t> </a:t>
            </a:r>
            <a:endParaRPr lang="it-IT" sz="2800" dirty="0"/>
          </a:p>
        </p:txBody>
      </p:sp>
      <p:sp>
        <p:nvSpPr>
          <p:cNvPr id="4" name="Segnaposto contenuto 3"/>
          <p:cNvSpPr>
            <a:spLocks noGrp="1"/>
          </p:cNvSpPr>
          <p:nvPr>
            <p:ph idx="1"/>
          </p:nvPr>
        </p:nvSpPr>
        <p:spPr>
          <a:xfrm>
            <a:off x="457200" y="1627813"/>
            <a:ext cx="8229600" cy="4239626"/>
          </a:xfrm>
        </p:spPr>
        <p:txBody>
          <a:bodyPr>
            <a:noAutofit/>
          </a:bodyPr>
          <a:lstStyle/>
          <a:p>
            <a:pPr marL="0" indent="0">
              <a:buNone/>
            </a:pPr>
            <a:r>
              <a:rPr lang="it-IT" sz="1800" dirty="0"/>
              <a:t>Analisi strategiche finalizzate ad ottenere il maggior numero di medaglie possibili, quindi una posizione elevata nel medagliere olimpico, furono probabilmente già proprie del sistema sportivo della Germania dell’Est negli anni 70 e 80.</a:t>
            </a:r>
          </a:p>
          <a:p>
            <a:pPr marL="0" indent="0">
              <a:buNone/>
            </a:pPr>
            <a:r>
              <a:rPr lang="it-IT" sz="1800" dirty="0"/>
              <a:t>Ma ci sono due esempi provati di tentativi strategicamente basati sull’impegno di conquistare una medaglia ai Giochi Olimpici in sport con un basso punteggio di difficoltà.</a:t>
            </a:r>
          </a:p>
          <a:p>
            <a:pPr marL="0" indent="0">
              <a:buNone/>
            </a:pPr>
            <a:r>
              <a:rPr lang="it-IT" sz="1800" dirty="0"/>
              <a:t>Per verificare questo assunto abbiamo analizzato alcuni dati dei Giochi Olimpici Invernali.</a:t>
            </a:r>
          </a:p>
          <a:p>
            <a:pPr marL="0" indent="0">
              <a:buNone/>
            </a:pPr>
            <a:r>
              <a:rPr lang="it-IT" sz="1800" dirty="0"/>
              <a:t>L’Australia, paese non vocato agli sport ed alle discipline “fredde”, varò un piano per vincere una medaglia ai Giochi di Torino del 2006. </a:t>
            </a:r>
            <a:endParaRPr lang="it-IT" sz="1800" dirty="0" smtClean="0"/>
          </a:p>
          <a:p>
            <a:pPr marL="0" indent="0">
              <a:buNone/>
            </a:pPr>
            <a:r>
              <a:rPr lang="it-IT" sz="1800" dirty="0" smtClean="0"/>
              <a:t>La </a:t>
            </a:r>
            <a:r>
              <a:rPr lang="it-IT" sz="1800" dirty="0"/>
              <a:t>sua scelta strategica si concentrò sullo </a:t>
            </a:r>
            <a:r>
              <a:rPr lang="it-IT" sz="1800" b="1" dirty="0" err="1"/>
              <a:t>skeleton</a:t>
            </a:r>
            <a:r>
              <a:rPr lang="it-IT" sz="1800" b="1" dirty="0"/>
              <a:t> femminile</a:t>
            </a:r>
            <a:r>
              <a:rPr lang="it-IT" sz="1800" dirty="0"/>
              <a:t>. </a:t>
            </a:r>
          </a:p>
          <a:p>
            <a:pPr marL="0" indent="0">
              <a:buNone/>
            </a:pPr>
            <a:r>
              <a:rPr lang="it-IT" sz="1800" dirty="0"/>
              <a:t>Lo </a:t>
            </a:r>
            <a:r>
              <a:rPr lang="it-IT" sz="1800" dirty="0" err="1"/>
              <a:t>skeleton</a:t>
            </a:r>
            <a:r>
              <a:rPr lang="it-IT" sz="1800" dirty="0"/>
              <a:t>, sia maschile, ma soprattutto femminile, ha un ranking molto corto (cfr. sito web della IBSF), quindi un punteggio molto basso secondo i parametri sopra indicati</a:t>
            </a:r>
            <a:r>
              <a:rPr lang="it-IT" sz="1800" dirty="0" smtClean="0"/>
              <a:t>.</a:t>
            </a:r>
            <a:endParaRPr lang="it-IT" sz="1800" dirty="0"/>
          </a:p>
        </p:txBody>
      </p:sp>
    </p:spTree>
    <p:extLst>
      <p:ext uri="{BB962C8B-B14F-4D97-AF65-F5344CB8AC3E}">
        <p14:creationId xmlns:p14="http://schemas.microsoft.com/office/powerpoint/2010/main" xmlns="" val="1730178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egnaposto contenuto 3"/>
          <p:cNvSpPr>
            <a:spLocks noGrp="1"/>
          </p:cNvSpPr>
          <p:nvPr>
            <p:ph idx="1"/>
          </p:nvPr>
        </p:nvSpPr>
        <p:spPr>
          <a:xfrm>
            <a:off x="457200" y="385293"/>
            <a:ext cx="8229600" cy="2229165"/>
          </a:xfrm>
        </p:spPr>
        <p:txBody>
          <a:bodyPr>
            <a:noAutofit/>
          </a:bodyPr>
          <a:lstStyle/>
          <a:p>
            <a:pPr marL="0" indent="0">
              <a:buNone/>
            </a:pPr>
            <a:r>
              <a:rPr lang="it-IT" sz="1800" dirty="0" smtClean="0"/>
              <a:t>La scelta strategica dell’Australia non andò a buon fine, probabilmente perché non fu sufficiente reclutare per il progetto atlete praticanti l’atletica leggera o gli sport del salvamento (queste ultime, forse, </a:t>
            </a:r>
            <a:r>
              <a:rPr lang="it-IT" sz="1800" dirty="0" err="1" smtClean="0"/>
              <a:t>perche</a:t>
            </a:r>
            <a:r>
              <a:rPr lang="it-IT" sz="1800" dirty="0" smtClean="0"/>
              <a:t> la posizione sulla tavola del surf è prona come quella sullo </a:t>
            </a:r>
            <a:r>
              <a:rPr lang="it-IT" sz="1800" dirty="0" err="1" smtClean="0"/>
              <a:t>skeleton</a:t>
            </a:r>
            <a:r>
              <a:rPr lang="it-IT" sz="1800" dirty="0" smtClean="0"/>
              <a:t>).</a:t>
            </a:r>
          </a:p>
          <a:p>
            <a:pPr marL="0" indent="0">
              <a:buNone/>
            </a:pPr>
            <a:r>
              <a:rPr lang="it-IT" sz="1800" dirty="0" smtClean="0"/>
              <a:t>La </a:t>
            </a:r>
            <a:r>
              <a:rPr lang="it-IT" sz="1800" dirty="0"/>
              <a:t>Gran Bretagna, invece, dà una prova inconfutabile di scelte strategiche basate sul grado di difficoltà degli sport e delle </a:t>
            </a:r>
            <a:r>
              <a:rPr lang="it-IT" sz="1800" dirty="0" smtClean="0"/>
              <a:t>discipline. Anche </a:t>
            </a:r>
            <a:r>
              <a:rPr lang="it-IT" sz="1800" dirty="0"/>
              <a:t>la Gran Bretagna non ha vocazione per gli sport del “freddo”, i suoi risultati nelle varie edizioni dei Giochi Invernali sono stati molto modesti, eppure a Sochi 2014…….</a:t>
            </a:r>
            <a:r>
              <a:rPr lang="it-IT" sz="1800" dirty="0" smtClean="0">
                <a:effectLst/>
              </a:rPr>
              <a:t> </a:t>
            </a:r>
            <a:endParaRPr lang="it-IT" sz="1800" dirty="0"/>
          </a:p>
        </p:txBody>
      </p:sp>
      <p:graphicFrame>
        <p:nvGraphicFramePr>
          <p:cNvPr id="5" name="G 3"/>
          <p:cNvGraphicFramePr/>
          <p:nvPr>
            <p:extLst>
              <p:ext uri="{D42A27DB-BD31-4B8C-83A1-F6EECF244321}">
                <p14:modId xmlns:p14="http://schemas.microsoft.com/office/powerpoint/2010/main" xmlns="" val="4103243929"/>
              </p:ext>
            </p:extLst>
          </p:nvPr>
        </p:nvGraphicFramePr>
        <p:xfrm>
          <a:off x="457200" y="3023456"/>
          <a:ext cx="8072829" cy="36059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256046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Segnaposto contenuto 1"/>
          <p:cNvSpPr>
            <a:spLocks noGrp="1"/>
          </p:cNvSpPr>
          <p:nvPr>
            <p:ph idx="1"/>
          </p:nvPr>
        </p:nvSpPr>
        <p:spPr>
          <a:xfrm>
            <a:off x="319150" y="675222"/>
            <a:ext cx="8543575" cy="5620201"/>
          </a:xfrm>
        </p:spPr>
        <p:txBody>
          <a:bodyPr>
            <a:normAutofit fontScale="62500" lnSpcReduction="20000"/>
          </a:bodyPr>
          <a:lstStyle/>
          <a:p>
            <a:pPr marL="0" indent="0">
              <a:buNone/>
            </a:pPr>
            <a:r>
              <a:rPr lang="it-IT" dirty="0"/>
              <a:t>A Sochi 2014 ha conquistato 4 medaglie (1 oro, 1 argento, 2 bronzo) con una squadra che dai 50 di Vancouver è scesa a 14 elemento. Vien da dire: massimo rendimento con minimo sforzo. Ma forse è meglio definire la scelta strategicamente molto efficace in un sistema efficiente.</a:t>
            </a:r>
          </a:p>
          <a:p>
            <a:pPr marL="0" indent="0">
              <a:buNone/>
            </a:pPr>
            <a:r>
              <a:rPr lang="it-IT" dirty="0"/>
              <a:t>Le quattro medaglie conquistate a Sochi 2014 sono: Oro, </a:t>
            </a:r>
            <a:r>
              <a:rPr lang="it-IT" dirty="0" err="1"/>
              <a:t>skeleton</a:t>
            </a:r>
            <a:r>
              <a:rPr lang="it-IT" dirty="0"/>
              <a:t> femminile; Argento, curling maschile; Bronzo, curling femminile e snowboard maschile.</a:t>
            </a:r>
          </a:p>
          <a:p>
            <a:pPr marL="0" indent="0">
              <a:buNone/>
            </a:pPr>
            <a:r>
              <a:rPr lang="it-IT" dirty="0"/>
              <a:t>Tre delle quattro discipline hanno un punteggio, calcolato con il sistema qui illustrato, molto basso.</a:t>
            </a:r>
          </a:p>
          <a:p>
            <a:pPr marL="0" indent="0">
              <a:buNone/>
            </a:pPr>
            <a:r>
              <a:rPr lang="it-IT" dirty="0" smtClean="0"/>
              <a:t>A </a:t>
            </a:r>
            <a:r>
              <a:rPr lang="it-IT" dirty="0"/>
              <a:t>riprova delle scelte strategiche della Gran Bretagna vi è anche la pianificazione dei finanziamenti agli atleti dei vari sport invernali in vista dei Giochi del 2018, con interventi mirati a sport e discipline meno “difficili”.</a:t>
            </a:r>
          </a:p>
          <a:p>
            <a:pPr marL="0" indent="0">
              <a:buNone/>
            </a:pPr>
            <a:r>
              <a:rPr lang="it-IT" dirty="0"/>
              <a:t> </a:t>
            </a:r>
          </a:p>
          <a:p>
            <a:pPr marL="0" indent="0">
              <a:buNone/>
            </a:pPr>
            <a:r>
              <a:rPr lang="it-IT" dirty="0" err="1"/>
              <a:t>Perche</a:t>
            </a:r>
            <a:r>
              <a:rPr lang="it-IT" dirty="0"/>
              <a:t>?</a:t>
            </a:r>
          </a:p>
          <a:p>
            <a:pPr marL="0" indent="0">
              <a:buNone/>
            </a:pPr>
            <a:r>
              <a:rPr lang="it-IT" dirty="0"/>
              <a:t> </a:t>
            </a:r>
          </a:p>
          <a:p>
            <a:pPr marL="0" indent="0">
              <a:buNone/>
            </a:pPr>
            <a:r>
              <a:rPr lang="it-IT" dirty="0"/>
              <a:t>Perché una medaglia vale, sempre e comunque, 1.</a:t>
            </a:r>
          </a:p>
          <a:p>
            <a:pPr marL="0" indent="0">
              <a:buNone/>
            </a:pPr>
            <a:r>
              <a:rPr lang="it-IT" dirty="0"/>
              <a:t> </a:t>
            </a:r>
          </a:p>
          <a:p>
            <a:pPr marL="0" indent="0">
              <a:buNone/>
            </a:pPr>
            <a:r>
              <a:rPr lang="it-IT" dirty="0"/>
              <a:t> </a:t>
            </a:r>
          </a:p>
          <a:p>
            <a:pPr marL="0" indent="0" algn="r">
              <a:buNone/>
            </a:pPr>
            <a:r>
              <a:rPr lang="it-IT" b="1" dirty="0"/>
              <a:t>Marcello Standoli</a:t>
            </a:r>
            <a:endParaRPr lang="it-IT" dirty="0"/>
          </a:p>
          <a:p>
            <a:pPr marL="0" indent="0" algn="r">
              <a:buNone/>
            </a:pPr>
            <a:r>
              <a:rPr lang="it-IT" u="sng" dirty="0">
                <a:hlinkClick r:id="rId3"/>
              </a:rPr>
              <a:t>marcello.standoli@</a:t>
            </a:r>
            <a:r>
              <a:rPr lang="it-IT" u="sng" dirty="0" smtClean="0">
                <a:hlinkClick r:id="rId3"/>
              </a:rPr>
              <a:t>me.com</a:t>
            </a:r>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2498469"/>
          </a:xfrm>
        </p:spPr>
        <p:txBody>
          <a:bodyPr>
            <a:normAutofit/>
          </a:bodyPr>
          <a:lstStyle/>
          <a:p>
            <a:r>
              <a:rPr lang="it-IT" dirty="0" smtClean="0"/>
              <a:t>Gli indicatori per guidare i sistemi dedicati allo sviluppo agonistico giovanile.</a:t>
            </a:r>
            <a:endParaRPr lang="it-IT" dirty="0"/>
          </a:p>
        </p:txBody>
      </p:sp>
      <p:sp>
        <p:nvSpPr>
          <p:cNvPr id="3" name="Sottotitolo 2"/>
          <p:cNvSpPr>
            <a:spLocks noGrp="1"/>
          </p:cNvSpPr>
          <p:nvPr>
            <p:ph type="subTitle" idx="1"/>
          </p:nvPr>
        </p:nvSpPr>
        <p:spPr>
          <a:xfrm>
            <a:off x="1371600" y="4964887"/>
            <a:ext cx="6400800" cy="647112"/>
          </a:xfrm>
        </p:spPr>
        <p:txBody>
          <a:bodyPr>
            <a:normAutofit/>
          </a:bodyPr>
          <a:lstStyle/>
          <a:p>
            <a:r>
              <a:rPr lang="it-IT" dirty="0" smtClean="0"/>
              <a:t>Dott. Maurizio Cevoli</a:t>
            </a:r>
          </a:p>
        </p:txBody>
      </p:sp>
      <p:pic>
        <p:nvPicPr>
          <p:cNvPr id="4" name="Immagine 3" descr="ttp://www.stellealmeritosportivo.it/images/links/aoni.jpg"/>
          <p:cNvPicPr/>
          <p:nvPr/>
        </p:nvPicPr>
        <p:blipFill>
          <a:blip r:embed="rId2">
            <a:extLst>
              <a:ext uri="{28A0092B-C50C-407E-A947-70E740481C1C}">
                <a14:useLocalDpi xmlns:a14="http://schemas.microsoft.com/office/drawing/2010/main" xmlns="" val="0"/>
              </a:ext>
            </a:extLst>
          </a:blip>
          <a:srcRect/>
          <a:stretch>
            <a:fillRect/>
          </a:stretch>
        </p:blipFill>
        <p:spPr bwMode="auto">
          <a:xfrm>
            <a:off x="453056" y="479674"/>
            <a:ext cx="2120265" cy="764540"/>
          </a:xfrm>
          <a:prstGeom prst="rect">
            <a:avLst/>
          </a:prstGeom>
          <a:noFill/>
          <a:ln>
            <a:noFill/>
          </a:ln>
        </p:spPr>
      </p:pic>
      <p:pic>
        <p:nvPicPr>
          <p:cNvPr id="6" name="Immagine 5" descr="ttp://accademiamaestridellosport.newsocial.org/wp-content/uploads/2014/02/hdemia_logohead02.png"/>
          <p:cNvPicPr/>
          <p:nvPr/>
        </p:nvPicPr>
        <p:blipFill>
          <a:blip r:embed="rId3">
            <a:extLst>
              <a:ext uri="{28A0092B-C50C-407E-A947-70E740481C1C}">
                <a14:useLocalDpi xmlns:a14="http://schemas.microsoft.com/office/drawing/2010/main" xmlns="" val="0"/>
              </a:ext>
            </a:extLst>
          </a:blip>
          <a:srcRect/>
          <a:stretch>
            <a:fillRect/>
          </a:stretch>
        </p:blipFill>
        <p:spPr bwMode="auto">
          <a:xfrm>
            <a:off x="6640142" y="479675"/>
            <a:ext cx="1252054" cy="863812"/>
          </a:xfrm>
          <a:prstGeom prst="rect">
            <a:avLst/>
          </a:prstGeom>
          <a:noFill/>
          <a:ln>
            <a:noFill/>
          </a:ln>
        </p:spPr>
      </p:pic>
    </p:spTree>
    <p:extLst>
      <p:ext uri="{BB962C8B-B14F-4D97-AF65-F5344CB8AC3E}">
        <p14:creationId xmlns:p14="http://schemas.microsoft.com/office/powerpoint/2010/main" xmlns="" val="27631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22735"/>
          </a:xfrm>
        </p:spPr>
        <p:txBody>
          <a:bodyPr>
            <a:normAutofit fontScale="90000"/>
          </a:bodyPr>
          <a:lstStyle/>
          <a:p>
            <a:r>
              <a:rPr lang="it-IT" dirty="0" smtClean="0"/>
              <a:t>Una cosa banale</a:t>
            </a:r>
            <a:endParaRPr lang="it-IT" dirty="0"/>
          </a:p>
        </p:txBody>
      </p:sp>
      <p:sp>
        <p:nvSpPr>
          <p:cNvPr id="3" name="Segnaposto contenuto 2"/>
          <p:cNvSpPr>
            <a:spLocks noGrp="1"/>
          </p:cNvSpPr>
          <p:nvPr>
            <p:ph idx="1"/>
          </p:nvPr>
        </p:nvSpPr>
        <p:spPr>
          <a:xfrm>
            <a:off x="183444" y="1176870"/>
            <a:ext cx="8808156" cy="1151463"/>
          </a:xfrm>
        </p:spPr>
        <p:txBody>
          <a:bodyPr>
            <a:normAutofit/>
          </a:bodyPr>
          <a:lstStyle/>
          <a:p>
            <a:pPr marL="0" indent="0">
              <a:buNone/>
            </a:pPr>
            <a:r>
              <a:rPr lang="it-IT" dirty="0"/>
              <a:t>Gli indicatori sono misure che forniscono informazioni sulle tendenze </a:t>
            </a:r>
            <a:r>
              <a:rPr lang="it-IT" dirty="0" smtClean="0"/>
              <a:t>attuali </a:t>
            </a:r>
            <a:r>
              <a:rPr lang="it-IT" dirty="0"/>
              <a:t>di un </a:t>
            </a:r>
            <a:r>
              <a:rPr lang="it-IT" dirty="0" smtClean="0"/>
              <a:t>fenomeno</a:t>
            </a:r>
            <a:r>
              <a:rPr lang="it-IT" dirty="0"/>
              <a:t>:</a:t>
            </a:r>
          </a:p>
        </p:txBody>
      </p:sp>
      <p:sp>
        <p:nvSpPr>
          <p:cNvPr id="4" name="Segnaposto contenuto 2"/>
          <p:cNvSpPr txBox="1">
            <a:spLocks/>
          </p:cNvSpPr>
          <p:nvPr/>
        </p:nvSpPr>
        <p:spPr>
          <a:xfrm>
            <a:off x="457200" y="2439816"/>
            <a:ext cx="8229600" cy="2132184"/>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IT" dirty="0"/>
              <a:t>Tasso di natalità</a:t>
            </a:r>
          </a:p>
          <a:p>
            <a:pPr marL="0" indent="0">
              <a:buNone/>
            </a:pPr>
            <a:r>
              <a:rPr lang="it-IT" dirty="0"/>
              <a:t>Indice di dipendenza</a:t>
            </a:r>
          </a:p>
          <a:p>
            <a:pPr marL="0" indent="0">
              <a:buNone/>
            </a:pPr>
            <a:r>
              <a:rPr lang="it-IT" dirty="0"/>
              <a:t>Tasso di emigrazione</a:t>
            </a:r>
          </a:p>
          <a:p>
            <a:pPr marL="0" indent="0">
              <a:buNone/>
            </a:pPr>
            <a:r>
              <a:rPr lang="it-IT" dirty="0"/>
              <a:t>Tasso d'inflazione</a:t>
            </a:r>
          </a:p>
          <a:p>
            <a:pPr marL="0" indent="0">
              <a:buNone/>
            </a:pPr>
            <a:r>
              <a:rPr lang="it-IT" dirty="0"/>
              <a:t>Tasso di disoccupazione</a:t>
            </a:r>
          </a:p>
          <a:p>
            <a:pPr marL="0" indent="0">
              <a:buNone/>
            </a:pPr>
            <a:r>
              <a:rPr lang="it-IT" dirty="0"/>
              <a:t>Tasso di morbosità</a:t>
            </a:r>
          </a:p>
          <a:p>
            <a:pPr marL="0" indent="0">
              <a:buNone/>
            </a:pPr>
            <a:r>
              <a:rPr lang="it-IT" dirty="0"/>
              <a:t>Tasso di abbandono scolastico</a:t>
            </a:r>
          </a:p>
        </p:txBody>
      </p:sp>
      <p:sp>
        <p:nvSpPr>
          <p:cNvPr id="5" name="Segnaposto contenuto 2"/>
          <p:cNvSpPr txBox="1">
            <a:spLocks/>
          </p:cNvSpPr>
          <p:nvPr/>
        </p:nvSpPr>
        <p:spPr>
          <a:xfrm>
            <a:off x="457200" y="4727225"/>
            <a:ext cx="8229600" cy="158890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IT" dirty="0" smtClean="0"/>
              <a:t>Assistono </a:t>
            </a:r>
            <a:r>
              <a:rPr lang="it-IT" dirty="0"/>
              <a:t>i responsabili dei programmi a </a:t>
            </a:r>
            <a:r>
              <a:rPr lang="it-IT" dirty="0" smtClean="0"/>
              <a:t>adottare le </a:t>
            </a:r>
            <a:r>
              <a:rPr lang="it-IT" dirty="0"/>
              <a:t>decisioni che influenzeranno i risultati futuri.</a:t>
            </a:r>
          </a:p>
        </p:txBody>
      </p:sp>
    </p:spTree>
    <p:extLst>
      <p:ext uri="{BB962C8B-B14F-4D97-AF65-F5344CB8AC3E}">
        <p14:creationId xmlns:p14="http://schemas.microsoft.com/office/powerpoint/2010/main" xmlns="" val="392856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53029"/>
          </a:xfrm>
        </p:spPr>
        <p:txBody>
          <a:bodyPr>
            <a:noAutofit/>
          </a:bodyPr>
          <a:lstStyle/>
          <a:p>
            <a:r>
              <a:rPr lang="it-IT" sz="2000" dirty="0" smtClean="0"/>
              <a:t>Ogni indicatore si applica ad uno specifico campo d’indagine.</a:t>
            </a:r>
            <a:br>
              <a:rPr lang="it-IT" sz="2000" dirty="0" smtClean="0"/>
            </a:br>
            <a:r>
              <a:rPr lang="it-IT" sz="2000" dirty="0" smtClean="0"/>
              <a:t>Noi abbiamo scelto il campo dello SVILUPPO AGONISTICO DEI GIOVANI DI QUALITÀ:</a:t>
            </a:r>
            <a:endParaRPr lang="it-IT" sz="2000" dirty="0"/>
          </a:p>
        </p:txBody>
      </p:sp>
      <p:pic>
        <p:nvPicPr>
          <p:cNvPr id="5" name="Immagine 4" descr="ttp://www.decibelsounds.de/images/spiegelkugel-30cm.jpg"/>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719576"/>
            <a:ext cx="1359183" cy="1334914"/>
          </a:xfrm>
          <a:prstGeom prst="rect">
            <a:avLst/>
          </a:prstGeom>
          <a:noFill/>
          <a:ln>
            <a:noFill/>
          </a:ln>
        </p:spPr>
      </p:pic>
      <p:pic>
        <p:nvPicPr>
          <p:cNvPr id="6" name="Immagine 5" descr="ttp://www.decibelsounds.de/images/spiegelkugel-30cm.jpg"/>
          <p:cNvPicPr/>
          <p:nvPr/>
        </p:nvPicPr>
        <p:blipFill>
          <a:blip r:embed="rId2">
            <a:extLst>
              <a:ext uri="{28A0092B-C50C-407E-A947-70E740481C1C}">
                <a14:useLocalDpi xmlns:a14="http://schemas.microsoft.com/office/drawing/2010/main" xmlns="" val="0"/>
              </a:ext>
            </a:extLst>
          </a:blip>
          <a:srcRect/>
          <a:stretch>
            <a:fillRect/>
          </a:stretch>
        </p:blipFill>
        <p:spPr bwMode="auto">
          <a:xfrm>
            <a:off x="2194396" y="1131144"/>
            <a:ext cx="1391120" cy="1420956"/>
          </a:xfrm>
          <a:prstGeom prst="rect">
            <a:avLst/>
          </a:prstGeom>
          <a:noFill/>
          <a:ln>
            <a:noFill/>
          </a:ln>
        </p:spPr>
      </p:pic>
      <p:pic>
        <p:nvPicPr>
          <p:cNvPr id="7" name="Immagine 6" descr="ttp://www.decibelsounds.de/images/spiegelkugel-30cm.jpg"/>
          <p:cNvPicPr/>
          <p:nvPr/>
        </p:nvPicPr>
        <p:blipFill>
          <a:blip r:embed="rId2">
            <a:extLst>
              <a:ext uri="{28A0092B-C50C-407E-A947-70E740481C1C}">
                <a14:useLocalDpi xmlns:a14="http://schemas.microsoft.com/office/drawing/2010/main" xmlns="" val="0"/>
              </a:ext>
            </a:extLst>
          </a:blip>
          <a:srcRect/>
          <a:stretch>
            <a:fillRect/>
          </a:stretch>
        </p:blipFill>
        <p:spPr bwMode="auto">
          <a:xfrm>
            <a:off x="7010963" y="1052119"/>
            <a:ext cx="1359183" cy="1334914"/>
          </a:xfrm>
          <a:prstGeom prst="rect">
            <a:avLst/>
          </a:prstGeom>
          <a:noFill/>
          <a:ln>
            <a:noFill/>
          </a:ln>
        </p:spPr>
      </p:pic>
      <p:pic>
        <p:nvPicPr>
          <p:cNvPr id="8" name="Immagine 7" descr="ttp://www.decibelsounds.de/images/spiegelkugel-30cm.jpg"/>
          <p:cNvPicPr/>
          <p:nvPr/>
        </p:nvPicPr>
        <p:blipFill>
          <a:blip r:embed="rId2">
            <a:extLst>
              <a:ext uri="{28A0092B-C50C-407E-A947-70E740481C1C}">
                <a14:useLocalDpi xmlns:a14="http://schemas.microsoft.com/office/drawing/2010/main" xmlns="" val="0"/>
              </a:ext>
            </a:extLst>
          </a:blip>
          <a:srcRect/>
          <a:stretch>
            <a:fillRect/>
          </a:stretch>
        </p:blipFill>
        <p:spPr bwMode="auto">
          <a:xfrm>
            <a:off x="1530773" y="3158062"/>
            <a:ext cx="1359183" cy="1334914"/>
          </a:xfrm>
          <a:prstGeom prst="rect">
            <a:avLst/>
          </a:prstGeom>
          <a:noFill/>
          <a:ln>
            <a:noFill/>
          </a:ln>
        </p:spPr>
      </p:pic>
      <p:pic>
        <p:nvPicPr>
          <p:cNvPr id="9" name="Immagine 8" descr="ttp://www.decibelsounds.de/images/spiegelkugel-30cm.jpg"/>
          <p:cNvPicPr/>
          <p:nvPr/>
        </p:nvPicPr>
        <p:blipFill>
          <a:blip r:embed="rId2">
            <a:extLst>
              <a:ext uri="{28A0092B-C50C-407E-A947-70E740481C1C}">
                <a14:useLocalDpi xmlns:a14="http://schemas.microsoft.com/office/drawing/2010/main" xmlns="" val="0"/>
              </a:ext>
            </a:extLst>
          </a:blip>
          <a:srcRect/>
          <a:stretch>
            <a:fillRect/>
          </a:stretch>
        </p:blipFill>
        <p:spPr bwMode="auto">
          <a:xfrm>
            <a:off x="7575971" y="3468506"/>
            <a:ext cx="1359183" cy="1334914"/>
          </a:xfrm>
          <a:prstGeom prst="rect">
            <a:avLst/>
          </a:prstGeom>
          <a:noFill/>
          <a:ln>
            <a:noFill/>
          </a:ln>
        </p:spPr>
      </p:pic>
      <p:pic>
        <p:nvPicPr>
          <p:cNvPr id="10" name="Immagine 9" descr="ttp://www.decibelsounds.de/images/spiegelkugel-30cm.jpg"/>
          <p:cNvPicPr/>
          <p:nvPr/>
        </p:nvPicPr>
        <p:blipFill>
          <a:blip r:embed="rId2">
            <a:extLst>
              <a:ext uri="{28A0092B-C50C-407E-A947-70E740481C1C}">
                <a14:useLocalDpi xmlns:a14="http://schemas.microsoft.com/office/drawing/2010/main" xmlns="" val="0"/>
              </a:ext>
            </a:extLst>
          </a:blip>
          <a:srcRect/>
          <a:stretch>
            <a:fillRect/>
          </a:stretch>
        </p:blipFill>
        <p:spPr bwMode="auto">
          <a:xfrm>
            <a:off x="4209299" y="1429601"/>
            <a:ext cx="2122073" cy="1928843"/>
          </a:xfrm>
          <a:prstGeom prst="rect">
            <a:avLst/>
          </a:prstGeom>
          <a:noFill/>
          <a:ln>
            <a:noFill/>
          </a:ln>
        </p:spPr>
      </p:pic>
      <p:sp>
        <p:nvSpPr>
          <p:cNvPr id="11" name="Rettangolo arrotondato 10"/>
          <p:cNvSpPr/>
          <p:nvPr/>
        </p:nvSpPr>
        <p:spPr>
          <a:xfrm>
            <a:off x="3762586" y="3298226"/>
            <a:ext cx="3248377" cy="674438"/>
          </a:xfrm>
          <a:prstGeom prst="round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latin typeface="Times New Roman"/>
                <a:cs typeface="Times New Roman"/>
              </a:rPr>
              <a:t>Sviluppo dei giovani agonisti</a:t>
            </a:r>
            <a:endParaRPr lang="it-IT" dirty="0">
              <a:latin typeface="Times New Roman"/>
              <a:cs typeface="Times New Roman"/>
            </a:endParaRPr>
          </a:p>
        </p:txBody>
      </p:sp>
      <p:sp>
        <p:nvSpPr>
          <p:cNvPr id="12" name="Rettangolo arrotondato 11"/>
          <p:cNvSpPr/>
          <p:nvPr/>
        </p:nvSpPr>
        <p:spPr>
          <a:xfrm>
            <a:off x="3585517" y="5122333"/>
            <a:ext cx="5349638" cy="1616622"/>
          </a:xfrm>
          <a:prstGeom prst="roundRect">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latin typeface="Times New Roman"/>
                <a:cs typeface="Times New Roman"/>
              </a:rPr>
              <a:t>Nota bene: sviluppare giovani di qualità è cosa ASSAI DIVERSA dall’allenare talenti acclamati o atleti maturi per l’immediato impiego nelle competizioni di alto livello.</a:t>
            </a:r>
            <a:endParaRPr lang="it-IT" dirty="0">
              <a:latin typeface="Times New Roman"/>
              <a:cs typeface="Times New Roman"/>
            </a:endParaRPr>
          </a:p>
        </p:txBody>
      </p:sp>
    </p:spTree>
    <p:extLst>
      <p:ext uri="{BB962C8B-B14F-4D97-AF65-F5344CB8AC3E}">
        <p14:creationId xmlns:p14="http://schemas.microsoft.com/office/powerpoint/2010/main" xmlns="" val="3653942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615271"/>
            <a:ext cx="7772400" cy="3690117"/>
          </a:xfrm>
        </p:spPr>
        <p:txBody>
          <a:bodyPr>
            <a:noAutofit/>
          </a:bodyPr>
          <a:lstStyle/>
          <a:p>
            <a:r>
              <a:rPr lang="it-IT" sz="1600" dirty="0"/>
              <a:t> </a:t>
            </a:r>
            <a:br>
              <a:rPr lang="it-IT" sz="1600" dirty="0"/>
            </a:br>
            <a:r>
              <a:rPr lang="it-IT" sz="1600" dirty="0"/>
              <a:t> </a:t>
            </a:r>
            <a:br>
              <a:rPr lang="it-IT" sz="1600" dirty="0"/>
            </a:br>
            <a:r>
              <a:rPr lang="it-IT" sz="1600" b="1" dirty="0" smtClean="0"/>
              <a:t>Nella maggior parte degli sport, gli anni dell'adolescenza sono i più importanti per la costruzione della prestazione dei giovani atleti: secondo </a:t>
            </a:r>
            <a:r>
              <a:rPr lang="it-IT" sz="1600" b="1" dirty="0" err="1" smtClean="0"/>
              <a:t>Meinel</a:t>
            </a:r>
            <a:r>
              <a:rPr lang="it-IT" sz="1600" b="1" dirty="0" smtClean="0"/>
              <a:t>, è nell'adolescenza che il giovane sviluppa tratti della personalità, qualità e capacità fisiche specifiche grazie alle quali, alcuni anni dopo, otterrà i massimi risultati sportivi.</a:t>
            </a:r>
            <a:br>
              <a:rPr lang="it-IT" sz="1600" b="1" dirty="0" smtClean="0"/>
            </a:br>
            <a:r>
              <a:rPr lang="it-IT" sz="1600" b="1" dirty="0" smtClean="0"/>
              <a:t/>
            </a:r>
            <a:br>
              <a:rPr lang="it-IT" sz="1600" b="1" dirty="0" smtClean="0"/>
            </a:br>
            <a:r>
              <a:rPr lang="it-IT" sz="1600" b="1" dirty="0" smtClean="0"/>
              <a:t>Si può migliorare la capacità generale del sistema sportivo di pianificare ad anni di distanza la preparazione di un gran numero di ragazzi e ragazze? Si può star dietro a centinaia di giovani, che si affacciano oggi all'agonismo, per tutti gli anni necessari? Si possono immaginare strumenti per mobilitare decine di strutture tecniche e centinaia di allenatori?</a:t>
            </a:r>
            <a:br>
              <a:rPr lang="it-IT" sz="1600" b="1" dirty="0" smtClean="0"/>
            </a:br>
            <a:r>
              <a:rPr lang="it-IT" sz="1600" b="1" dirty="0" smtClean="0"/>
              <a:t/>
            </a:r>
            <a:br>
              <a:rPr lang="it-IT" sz="1600" b="1" dirty="0" smtClean="0"/>
            </a:br>
            <a:r>
              <a:rPr lang="it-IT" sz="1600" b="1" dirty="0" smtClean="0"/>
              <a:t>La seconda tavola rotonda dell'Osservatorio AONI ha offerto suggerimenti e spunti di discussione sullo sviluppo dei giovani, indagando alcuni modelli tecnici ed organizzativi che riescono a dare risposta alle domande.</a:t>
            </a:r>
            <a:br>
              <a:rPr lang="it-IT" sz="1600" b="1" dirty="0" smtClean="0"/>
            </a:br>
            <a:r>
              <a:rPr lang="it-IT" sz="1600" dirty="0"/>
              <a:t> </a:t>
            </a:r>
            <a:br>
              <a:rPr lang="it-IT" sz="1600" dirty="0"/>
            </a:br>
            <a:r>
              <a:rPr lang="it-IT" sz="1600" dirty="0"/>
              <a:t> </a:t>
            </a:r>
          </a:p>
        </p:txBody>
      </p:sp>
      <p:sp>
        <p:nvSpPr>
          <p:cNvPr id="3" name="Sottotitolo 2"/>
          <p:cNvSpPr>
            <a:spLocks noGrp="1"/>
          </p:cNvSpPr>
          <p:nvPr>
            <p:ph type="subTitle" idx="1"/>
          </p:nvPr>
        </p:nvSpPr>
        <p:spPr>
          <a:xfrm>
            <a:off x="1491396" y="5823446"/>
            <a:ext cx="6400800" cy="647112"/>
          </a:xfrm>
        </p:spPr>
        <p:txBody>
          <a:bodyPr>
            <a:normAutofit fontScale="47500" lnSpcReduction="20000"/>
          </a:bodyPr>
          <a:lstStyle/>
          <a:p>
            <a:r>
              <a:rPr lang="it-IT" dirty="0" smtClean="0"/>
              <a:t>Roma, Scuola dello Sport  - Centro di Preparazione Olimpica “Giulio Onesti”</a:t>
            </a:r>
            <a:br>
              <a:rPr lang="it-IT" dirty="0" smtClean="0"/>
            </a:br>
            <a:r>
              <a:rPr lang="it-IT" dirty="0" smtClean="0"/>
              <a:t> Venerdì 12 maggio 2017 - Ore 10:15</a:t>
            </a:r>
          </a:p>
        </p:txBody>
      </p:sp>
      <p:pic>
        <p:nvPicPr>
          <p:cNvPr id="4" name="Immagine 3" descr="ttp://www.stellealmeritosportivo.it/images/links/aoni.jpg"/>
          <p:cNvPicPr/>
          <p:nvPr/>
        </p:nvPicPr>
        <p:blipFill>
          <a:blip r:embed="rId2">
            <a:extLst>
              <a:ext uri="{28A0092B-C50C-407E-A947-70E740481C1C}">
                <a14:useLocalDpi xmlns:a14="http://schemas.microsoft.com/office/drawing/2010/main" xmlns="" val="0"/>
              </a:ext>
            </a:extLst>
          </a:blip>
          <a:srcRect/>
          <a:stretch>
            <a:fillRect/>
          </a:stretch>
        </p:blipFill>
        <p:spPr bwMode="auto">
          <a:xfrm>
            <a:off x="453056" y="479674"/>
            <a:ext cx="2120265" cy="764540"/>
          </a:xfrm>
          <a:prstGeom prst="rect">
            <a:avLst/>
          </a:prstGeom>
          <a:noFill/>
          <a:ln>
            <a:noFill/>
          </a:ln>
        </p:spPr>
      </p:pic>
      <p:pic>
        <p:nvPicPr>
          <p:cNvPr id="6" name="Immagine 5" descr="ttp://accademiamaestridellosport.newsocial.org/wp-content/uploads/2014/02/hdemia_logohead02.png"/>
          <p:cNvPicPr/>
          <p:nvPr/>
        </p:nvPicPr>
        <p:blipFill>
          <a:blip r:embed="rId3">
            <a:extLst>
              <a:ext uri="{28A0092B-C50C-407E-A947-70E740481C1C}">
                <a14:useLocalDpi xmlns:a14="http://schemas.microsoft.com/office/drawing/2010/main" xmlns="" val="0"/>
              </a:ext>
            </a:extLst>
          </a:blip>
          <a:srcRect/>
          <a:stretch>
            <a:fillRect/>
          </a:stretch>
        </p:blipFill>
        <p:spPr bwMode="auto">
          <a:xfrm>
            <a:off x="6640142" y="479675"/>
            <a:ext cx="1252054" cy="863812"/>
          </a:xfrm>
          <a:prstGeom prst="rect">
            <a:avLst/>
          </a:prstGeom>
          <a:noFill/>
          <a:ln>
            <a:noFill/>
          </a:ln>
        </p:spPr>
      </p:pic>
    </p:spTree>
    <p:extLst>
      <p:ext uri="{BB962C8B-B14F-4D97-AF65-F5344CB8AC3E}">
        <p14:creationId xmlns:p14="http://schemas.microsoft.com/office/powerpoint/2010/main" xmlns="" val="2650424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519188"/>
            <a:ext cx="7772400" cy="2498469"/>
          </a:xfrm>
        </p:spPr>
        <p:txBody>
          <a:bodyPr>
            <a:normAutofit/>
          </a:bodyPr>
          <a:lstStyle/>
          <a:p>
            <a:r>
              <a:rPr lang="it-IT" dirty="0" smtClean="0"/>
              <a:t>Gli indicatori per guidare i sistemi dedicati allo sviluppo agonistico giovanile.</a:t>
            </a:r>
            <a:endParaRPr lang="it-IT" dirty="0"/>
          </a:p>
        </p:txBody>
      </p:sp>
      <p:grpSp>
        <p:nvGrpSpPr>
          <p:cNvPr id="22" name="Gruppo 21"/>
          <p:cNvGrpSpPr/>
          <p:nvPr/>
        </p:nvGrpSpPr>
        <p:grpSpPr>
          <a:xfrm>
            <a:off x="5380229" y="710037"/>
            <a:ext cx="3441162" cy="5202378"/>
            <a:chOff x="5380229" y="710037"/>
            <a:chExt cx="3441162" cy="5202378"/>
          </a:xfrm>
        </p:grpSpPr>
        <p:sp>
          <p:nvSpPr>
            <p:cNvPr id="7" name="Ovale 6"/>
            <p:cNvSpPr/>
            <p:nvPr/>
          </p:nvSpPr>
          <p:spPr>
            <a:xfrm>
              <a:off x="5899135" y="3959813"/>
              <a:ext cx="2922256" cy="1952602"/>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800" dirty="0" smtClean="0">
                  <a:solidFill>
                    <a:srgbClr val="FF0000"/>
                  </a:solidFill>
                  <a:latin typeface="Times New Roman"/>
                  <a:cs typeface="Times New Roman"/>
                </a:rPr>
                <a:t>Cosa intendiamo per guida?</a:t>
              </a:r>
              <a:endParaRPr lang="it-IT" sz="2800" dirty="0">
                <a:solidFill>
                  <a:srgbClr val="FF0000"/>
                </a:solidFill>
                <a:latin typeface="Times New Roman"/>
                <a:cs typeface="Times New Roman"/>
              </a:endParaRPr>
            </a:p>
          </p:txBody>
        </p:sp>
        <p:sp>
          <p:nvSpPr>
            <p:cNvPr id="13" name="Ovale 12"/>
            <p:cNvSpPr/>
            <p:nvPr/>
          </p:nvSpPr>
          <p:spPr>
            <a:xfrm>
              <a:off x="5380229" y="710037"/>
              <a:ext cx="1980034" cy="942164"/>
            </a:xfrm>
            <a:prstGeom prst="ellipse">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cxnSp>
          <p:nvCxnSpPr>
            <p:cNvPr id="18" name="Connettore 7 17"/>
            <p:cNvCxnSpPr>
              <a:stCxn id="7" idx="7"/>
              <a:endCxn id="13" idx="6"/>
            </p:cNvCxnSpPr>
            <p:nvPr/>
          </p:nvCxnSpPr>
          <p:spPr>
            <a:xfrm rot="16200000" flipV="1">
              <a:off x="6344527" y="2196855"/>
              <a:ext cx="3064646" cy="1033174"/>
            </a:xfrm>
            <a:prstGeom prst="curvedConnector2">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grpSp>
      <p:grpSp>
        <p:nvGrpSpPr>
          <p:cNvPr id="23" name="Gruppo 22"/>
          <p:cNvGrpSpPr/>
          <p:nvPr/>
        </p:nvGrpSpPr>
        <p:grpSpPr>
          <a:xfrm>
            <a:off x="507440" y="1952598"/>
            <a:ext cx="6552406" cy="3536533"/>
            <a:chOff x="507440" y="1952598"/>
            <a:chExt cx="6552406" cy="3536533"/>
          </a:xfrm>
        </p:grpSpPr>
        <p:sp>
          <p:nvSpPr>
            <p:cNvPr id="8" name="Ovale 7"/>
            <p:cNvSpPr/>
            <p:nvPr/>
          </p:nvSpPr>
          <p:spPr>
            <a:xfrm>
              <a:off x="507440" y="3238321"/>
              <a:ext cx="3343383" cy="2250810"/>
            </a:xfrm>
            <a:prstGeom prst="ellipse">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800" dirty="0" smtClean="0">
                  <a:solidFill>
                    <a:srgbClr val="000090"/>
                  </a:solidFill>
                  <a:latin typeface="Times New Roman"/>
                  <a:cs typeface="Times New Roman"/>
                </a:rPr>
                <a:t>Cosa intendiamo per giovanile?</a:t>
              </a:r>
              <a:endParaRPr lang="it-IT" sz="2800" dirty="0">
                <a:solidFill>
                  <a:srgbClr val="000090"/>
                </a:solidFill>
                <a:latin typeface="Times New Roman"/>
                <a:cs typeface="Times New Roman"/>
              </a:endParaRPr>
            </a:p>
          </p:txBody>
        </p:sp>
        <p:sp>
          <p:nvSpPr>
            <p:cNvPr id="19" name="Ovale 18"/>
            <p:cNvSpPr/>
            <p:nvPr/>
          </p:nvSpPr>
          <p:spPr>
            <a:xfrm>
              <a:off x="4424353" y="1952598"/>
              <a:ext cx="2635493" cy="1190138"/>
            </a:xfrm>
            <a:prstGeom prst="ellipse">
              <a:avLst/>
            </a:prstGeom>
            <a:noFill/>
            <a:ln w="57150" cmpd="sng">
              <a:solidFill>
                <a:srgbClr val="4BACC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cxnSp>
          <p:nvCxnSpPr>
            <p:cNvPr id="21" name="Connettore 7 20"/>
            <p:cNvCxnSpPr>
              <a:stCxn id="8" idx="6"/>
              <a:endCxn id="19" idx="2"/>
            </p:cNvCxnSpPr>
            <p:nvPr/>
          </p:nvCxnSpPr>
          <p:spPr>
            <a:xfrm flipV="1">
              <a:off x="3850823" y="2547667"/>
              <a:ext cx="573530" cy="1816059"/>
            </a:xfrm>
            <a:prstGeom prst="curvedConnector3">
              <a:avLst/>
            </a:prstGeom>
            <a:ln w="38100" cmpd="sng">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417938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26563"/>
          </a:xfrm>
        </p:spPr>
        <p:txBody>
          <a:bodyPr>
            <a:normAutofit fontScale="90000"/>
          </a:bodyPr>
          <a:lstStyle/>
          <a:p>
            <a:r>
              <a:rPr lang="it-IT" dirty="0" smtClean="0"/>
              <a:t>Prima considerazione</a:t>
            </a:r>
            <a:endParaRPr lang="it-IT" dirty="0"/>
          </a:p>
        </p:txBody>
      </p:sp>
      <p:sp>
        <p:nvSpPr>
          <p:cNvPr id="3" name="Segnaposto contenuto 2"/>
          <p:cNvSpPr>
            <a:spLocks noGrp="1"/>
          </p:cNvSpPr>
          <p:nvPr>
            <p:ph idx="1"/>
          </p:nvPr>
        </p:nvSpPr>
        <p:spPr>
          <a:xfrm>
            <a:off x="457200" y="1067655"/>
            <a:ext cx="8229600" cy="2045579"/>
          </a:xfrm>
        </p:spPr>
        <p:txBody>
          <a:bodyPr>
            <a:normAutofit/>
          </a:bodyPr>
          <a:lstStyle/>
          <a:p>
            <a:pPr marL="0" indent="0" algn="just">
              <a:buNone/>
            </a:pPr>
            <a:r>
              <a:rPr lang="it-IT" sz="2800" dirty="0" smtClean="0"/>
              <a:t>“The success </a:t>
            </a:r>
            <a:r>
              <a:rPr lang="it-IT" sz="2800" dirty="0" err="1" smtClean="0"/>
              <a:t>rates</a:t>
            </a:r>
            <a:r>
              <a:rPr lang="it-IT" sz="2800" dirty="0" smtClean="0"/>
              <a:t> of talent </a:t>
            </a:r>
            <a:r>
              <a:rPr lang="it-IT" sz="2800" dirty="0" err="1" smtClean="0"/>
              <a:t>identification</a:t>
            </a:r>
            <a:r>
              <a:rPr lang="it-IT" sz="2800" dirty="0" smtClean="0"/>
              <a:t> and </a:t>
            </a:r>
            <a:r>
              <a:rPr lang="it-IT" sz="2800" dirty="0" err="1" smtClean="0"/>
              <a:t>development</a:t>
            </a:r>
            <a:r>
              <a:rPr lang="it-IT" sz="2800" dirty="0" smtClean="0"/>
              <a:t> </a:t>
            </a:r>
            <a:r>
              <a:rPr lang="it-IT" sz="2800" dirty="0" err="1" smtClean="0"/>
              <a:t>programmes</a:t>
            </a:r>
            <a:r>
              <a:rPr lang="it-IT" sz="2800" dirty="0" smtClean="0"/>
              <a:t> </a:t>
            </a:r>
            <a:r>
              <a:rPr lang="it-IT" sz="2800" dirty="0" err="1" smtClean="0"/>
              <a:t>have</a:t>
            </a:r>
            <a:r>
              <a:rPr lang="it-IT" sz="2800" dirty="0" smtClean="0"/>
              <a:t> </a:t>
            </a:r>
            <a:r>
              <a:rPr lang="it-IT" sz="2800" dirty="0" err="1" smtClean="0"/>
              <a:t>rarely</a:t>
            </a:r>
            <a:r>
              <a:rPr lang="it-IT" sz="2800" dirty="0" smtClean="0"/>
              <a:t> </a:t>
            </a:r>
            <a:r>
              <a:rPr lang="it-IT" sz="2800" dirty="0" err="1" smtClean="0"/>
              <a:t>been</a:t>
            </a:r>
            <a:r>
              <a:rPr lang="it-IT" sz="2800" dirty="0" smtClean="0"/>
              <a:t> </a:t>
            </a:r>
            <a:r>
              <a:rPr lang="it-IT" sz="2800" dirty="0" err="1" smtClean="0"/>
              <a:t>assessed</a:t>
            </a:r>
            <a:r>
              <a:rPr lang="it-IT" sz="2800" dirty="0" smtClean="0"/>
              <a:t> and the </a:t>
            </a:r>
            <a:r>
              <a:rPr lang="it-IT" sz="2800" dirty="0" err="1" smtClean="0"/>
              <a:t>validity</a:t>
            </a:r>
            <a:r>
              <a:rPr lang="it-IT" sz="2800" dirty="0" smtClean="0"/>
              <a:t> of the </a:t>
            </a:r>
            <a:r>
              <a:rPr lang="it-IT" sz="2800" dirty="0" err="1" smtClean="0"/>
              <a:t>models</a:t>
            </a:r>
            <a:r>
              <a:rPr lang="it-IT" sz="2800" dirty="0" smtClean="0"/>
              <a:t> </a:t>
            </a:r>
            <a:r>
              <a:rPr lang="it-IT" sz="2800" dirty="0" err="1" smtClean="0"/>
              <a:t>applied</a:t>
            </a:r>
            <a:r>
              <a:rPr lang="it-IT" sz="2800" dirty="0" smtClean="0"/>
              <a:t> </a:t>
            </a:r>
            <a:r>
              <a:rPr lang="it-IT" sz="2800" dirty="0" err="1" smtClean="0"/>
              <a:t>remains</a:t>
            </a:r>
            <a:r>
              <a:rPr lang="it-IT" sz="2800" dirty="0" smtClean="0"/>
              <a:t> </a:t>
            </a:r>
            <a:r>
              <a:rPr lang="it-IT" sz="2800" dirty="0" err="1" smtClean="0"/>
              <a:t>highly</a:t>
            </a:r>
            <a:r>
              <a:rPr lang="it-IT" sz="2800" dirty="0" smtClean="0"/>
              <a:t> </a:t>
            </a:r>
            <a:r>
              <a:rPr lang="it-IT" sz="2800" dirty="0" err="1" smtClean="0"/>
              <a:t>debated</a:t>
            </a:r>
            <a:r>
              <a:rPr lang="it-IT" sz="2800" dirty="0" smtClean="0"/>
              <a:t>”.</a:t>
            </a:r>
            <a:endParaRPr lang="it-IT" sz="2800" dirty="0"/>
          </a:p>
        </p:txBody>
      </p:sp>
      <p:sp>
        <p:nvSpPr>
          <p:cNvPr id="4" name="CasellaDiTesto 3"/>
          <p:cNvSpPr txBox="1"/>
          <p:nvPr/>
        </p:nvSpPr>
        <p:spPr>
          <a:xfrm>
            <a:off x="4589535" y="3301410"/>
            <a:ext cx="3712976" cy="369332"/>
          </a:xfrm>
          <a:prstGeom prst="rect">
            <a:avLst/>
          </a:prstGeom>
          <a:noFill/>
        </p:spPr>
        <p:txBody>
          <a:bodyPr wrap="none" rtlCol="0">
            <a:spAutoFit/>
          </a:bodyPr>
          <a:lstStyle/>
          <a:p>
            <a:r>
              <a:rPr lang="it-IT" dirty="0" smtClean="0">
                <a:latin typeface="Times New Roman"/>
                <a:cs typeface="Times New Roman"/>
              </a:rPr>
              <a:t>(</a:t>
            </a:r>
            <a:r>
              <a:rPr lang="it-IT" dirty="0" err="1" smtClean="0">
                <a:latin typeface="Times New Roman"/>
                <a:cs typeface="Times New Roman"/>
              </a:rPr>
              <a:t>Roel</a:t>
            </a:r>
            <a:r>
              <a:rPr lang="it-IT" dirty="0" smtClean="0">
                <a:latin typeface="Times New Roman"/>
                <a:cs typeface="Times New Roman"/>
              </a:rPr>
              <a:t> </a:t>
            </a:r>
            <a:r>
              <a:rPr lang="it-IT" dirty="0" err="1" smtClean="0">
                <a:latin typeface="Times New Roman"/>
                <a:cs typeface="Times New Roman"/>
              </a:rPr>
              <a:t>Vaeyens</a:t>
            </a:r>
            <a:r>
              <a:rPr lang="it-IT" dirty="0" smtClean="0">
                <a:latin typeface="Times New Roman"/>
                <a:cs typeface="Times New Roman"/>
              </a:rPr>
              <a:t> et </a:t>
            </a:r>
            <a:r>
              <a:rPr lang="it-IT" dirty="0" err="1" smtClean="0">
                <a:latin typeface="Times New Roman"/>
                <a:cs typeface="Times New Roman"/>
              </a:rPr>
              <a:t>alii</a:t>
            </a:r>
            <a:r>
              <a:rPr lang="it-IT" dirty="0" smtClean="0">
                <a:latin typeface="Times New Roman"/>
                <a:cs typeface="Times New Roman"/>
              </a:rPr>
              <a:t> PUBMED 2008)</a:t>
            </a:r>
            <a:endParaRPr lang="it-IT" dirty="0">
              <a:latin typeface="Times New Roman"/>
              <a:cs typeface="Times New Roman"/>
            </a:endParaRPr>
          </a:p>
        </p:txBody>
      </p:sp>
    </p:spTree>
    <p:extLst>
      <p:ext uri="{BB962C8B-B14F-4D97-AF65-F5344CB8AC3E}">
        <p14:creationId xmlns:p14="http://schemas.microsoft.com/office/powerpoint/2010/main" xmlns="" val="137781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1771473"/>
          </a:xfrm>
        </p:spPr>
        <p:txBody>
          <a:bodyPr>
            <a:noAutofit/>
          </a:bodyPr>
          <a:lstStyle/>
          <a:p>
            <a:r>
              <a:rPr lang="it-IT" sz="2400" dirty="0" smtClean="0"/>
              <a:t>Cioè, dice </a:t>
            </a:r>
            <a:r>
              <a:rPr lang="it-IT" sz="2400" dirty="0" err="1" smtClean="0"/>
              <a:t>Vayens</a:t>
            </a:r>
            <a:r>
              <a:rPr lang="it-IT" sz="2400" dirty="0" smtClean="0"/>
              <a:t>, tutti abbiamo un progetto “talenti” ma quasi mai ne verifichiamo in modo razionale i risultati. Manca il monitoraggio</a:t>
            </a:r>
            <a:r>
              <a:rPr lang="it-IT" sz="2400" dirty="0"/>
              <a:t> </a:t>
            </a:r>
            <a:r>
              <a:rPr lang="it-IT" sz="2400" dirty="0" smtClean="0"/>
              <a:t>il che significa volare senza avere avere un minimo di pannello di controllo.</a:t>
            </a:r>
            <a:endParaRPr lang="it-IT" sz="2400" dirty="0"/>
          </a:p>
        </p:txBody>
      </p:sp>
      <p:pic>
        <p:nvPicPr>
          <p:cNvPr id="5" name="Immagine 4" descr="ttps://static6.depositphotos.com/1107463/608/i/450/depositphotos_6083005-stock-photo-aircraft-control-panel.jpg"/>
          <p:cNvPicPr/>
          <p:nvPr/>
        </p:nvPicPr>
        <p:blipFill>
          <a:blip r:embed="rId2">
            <a:extLst>
              <a:ext uri="{28A0092B-C50C-407E-A947-70E740481C1C}">
                <a14:useLocalDpi xmlns:a14="http://schemas.microsoft.com/office/drawing/2010/main" xmlns="" val="0"/>
              </a:ext>
            </a:extLst>
          </a:blip>
          <a:srcRect/>
          <a:stretch>
            <a:fillRect/>
          </a:stretch>
        </p:blipFill>
        <p:spPr bwMode="auto">
          <a:xfrm>
            <a:off x="1157111" y="2412999"/>
            <a:ext cx="7084406" cy="4209471"/>
          </a:xfrm>
          <a:prstGeom prst="rect">
            <a:avLst/>
          </a:prstGeom>
          <a:noFill/>
          <a:ln>
            <a:noFill/>
          </a:ln>
        </p:spPr>
      </p:pic>
    </p:spTree>
    <p:extLst>
      <p:ext uri="{BB962C8B-B14F-4D97-AF65-F5344CB8AC3E}">
        <p14:creationId xmlns:p14="http://schemas.microsoft.com/office/powerpoint/2010/main" xmlns="" val="3996863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70806"/>
          </a:xfrm>
        </p:spPr>
        <p:txBody>
          <a:bodyPr>
            <a:normAutofit fontScale="90000"/>
          </a:bodyPr>
          <a:lstStyle/>
          <a:p>
            <a:r>
              <a:rPr lang="it-IT" dirty="0" smtClean="0"/>
              <a:t>Giovanile: cosa si intende?</a:t>
            </a:r>
            <a:endParaRPr lang="it-IT" dirty="0"/>
          </a:p>
        </p:txBody>
      </p:sp>
      <p:sp>
        <p:nvSpPr>
          <p:cNvPr id="4" name="Rettangolo arrotondato 3"/>
          <p:cNvSpPr/>
          <p:nvPr/>
        </p:nvSpPr>
        <p:spPr>
          <a:xfrm>
            <a:off x="795045" y="1966140"/>
            <a:ext cx="7510473" cy="78437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solidFill>
                  <a:srgbClr val="FF0000"/>
                </a:solidFill>
                <a:latin typeface="Times New Roman"/>
              </a:rPr>
              <a:t>L’età media della Nazionale Italiana di ginnastica artistica femminile ai</a:t>
            </a:r>
          </a:p>
          <a:p>
            <a:pPr algn="ctr"/>
            <a:r>
              <a:rPr lang="it-IT" sz="1600" dirty="0" smtClean="0">
                <a:solidFill>
                  <a:srgbClr val="FF0000"/>
                </a:solidFill>
                <a:latin typeface="Times New Roman"/>
              </a:rPr>
              <a:t>Giochi Olimpici di Rio è stata di 21 anni esatti.</a:t>
            </a:r>
            <a:endParaRPr lang="it-IT" sz="1600" dirty="0">
              <a:solidFill>
                <a:srgbClr val="FF0000"/>
              </a:solidFill>
              <a:latin typeface="Times New Roman"/>
            </a:endParaRPr>
          </a:p>
        </p:txBody>
      </p:sp>
      <p:sp>
        <p:nvSpPr>
          <p:cNvPr id="5" name="Rettangolo arrotondato 4"/>
          <p:cNvSpPr/>
          <p:nvPr/>
        </p:nvSpPr>
        <p:spPr>
          <a:xfrm>
            <a:off x="795045" y="1043906"/>
            <a:ext cx="7510473" cy="78437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solidFill>
                  <a:srgbClr val="FF0000"/>
                </a:solidFill>
                <a:latin typeface="Times New Roman"/>
              </a:rPr>
              <a:t>A partire da Atene fino a Rio l’età media degli atleti della squadra olimpica italiana si colloca tra i 27 ed i 30 anni.</a:t>
            </a:r>
            <a:endParaRPr lang="it-IT" sz="1600" dirty="0">
              <a:solidFill>
                <a:srgbClr val="FF0000"/>
              </a:solidFill>
              <a:latin typeface="Times New Roman"/>
            </a:endParaRPr>
          </a:p>
        </p:txBody>
      </p:sp>
      <p:grpSp>
        <p:nvGrpSpPr>
          <p:cNvPr id="27" name="Gruppo 26"/>
          <p:cNvGrpSpPr/>
          <p:nvPr/>
        </p:nvGrpSpPr>
        <p:grpSpPr>
          <a:xfrm>
            <a:off x="424434" y="4856384"/>
            <a:ext cx="8207439" cy="1506637"/>
            <a:chOff x="424434" y="4856384"/>
            <a:chExt cx="8207439" cy="1506637"/>
          </a:xfrm>
        </p:grpSpPr>
        <p:sp>
          <p:nvSpPr>
            <p:cNvPr id="7" name="Rettangolo 6"/>
            <p:cNvSpPr/>
            <p:nvPr/>
          </p:nvSpPr>
          <p:spPr>
            <a:xfrm>
              <a:off x="424434" y="4861012"/>
              <a:ext cx="518905" cy="25943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solidFill>
                    <a:srgbClr val="FF0000"/>
                  </a:solidFill>
                  <a:latin typeface="Times New Roman"/>
                </a:rPr>
                <a:t>14</a:t>
              </a:r>
              <a:endParaRPr lang="it-IT" dirty="0">
                <a:solidFill>
                  <a:srgbClr val="FF0000"/>
                </a:solidFill>
                <a:latin typeface="Times New Roman"/>
              </a:endParaRPr>
            </a:p>
          </p:txBody>
        </p:sp>
        <p:sp>
          <p:nvSpPr>
            <p:cNvPr id="8" name="Rettangolo 7"/>
            <p:cNvSpPr/>
            <p:nvPr/>
          </p:nvSpPr>
          <p:spPr>
            <a:xfrm>
              <a:off x="424434" y="5327477"/>
              <a:ext cx="518905" cy="25722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rgbClr val="FF0000"/>
                </a:solidFill>
                <a:latin typeface="Times New Roman"/>
              </a:endParaRPr>
            </a:p>
          </p:txBody>
        </p:sp>
        <p:sp>
          <p:nvSpPr>
            <p:cNvPr id="9" name="Rettangolo 8"/>
            <p:cNvSpPr/>
            <p:nvPr/>
          </p:nvSpPr>
          <p:spPr>
            <a:xfrm>
              <a:off x="987596" y="5329687"/>
              <a:ext cx="518905" cy="25722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rgbClr val="FF0000"/>
                </a:solidFill>
                <a:latin typeface="Times New Roman"/>
              </a:endParaRPr>
            </a:p>
          </p:txBody>
        </p:sp>
        <p:sp>
          <p:nvSpPr>
            <p:cNvPr id="11" name="Rettangolo 10"/>
            <p:cNvSpPr/>
            <p:nvPr/>
          </p:nvSpPr>
          <p:spPr>
            <a:xfrm>
              <a:off x="1581377" y="5329687"/>
              <a:ext cx="518905" cy="25722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rgbClr val="FF0000"/>
                </a:solidFill>
                <a:latin typeface="Times New Roman"/>
              </a:endParaRPr>
            </a:p>
          </p:txBody>
        </p:sp>
        <p:sp>
          <p:nvSpPr>
            <p:cNvPr id="12" name="Rettangolo 11"/>
            <p:cNvSpPr/>
            <p:nvPr/>
          </p:nvSpPr>
          <p:spPr>
            <a:xfrm>
              <a:off x="2175158" y="5329687"/>
              <a:ext cx="518905" cy="25722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rgbClr val="FF0000"/>
                </a:solidFill>
                <a:latin typeface="Times New Roman"/>
              </a:endParaRPr>
            </a:p>
          </p:txBody>
        </p:sp>
        <p:sp>
          <p:nvSpPr>
            <p:cNvPr id="13" name="Rettangolo 12"/>
            <p:cNvSpPr/>
            <p:nvPr/>
          </p:nvSpPr>
          <p:spPr>
            <a:xfrm>
              <a:off x="2768939" y="5329687"/>
              <a:ext cx="518905" cy="25722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rgbClr val="FF0000"/>
                </a:solidFill>
                <a:latin typeface="Times New Roman"/>
              </a:endParaRPr>
            </a:p>
          </p:txBody>
        </p:sp>
        <p:sp>
          <p:nvSpPr>
            <p:cNvPr id="14" name="Rettangolo 13"/>
            <p:cNvSpPr/>
            <p:nvPr/>
          </p:nvSpPr>
          <p:spPr>
            <a:xfrm>
              <a:off x="3362720" y="5329687"/>
              <a:ext cx="518905" cy="25722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rgbClr val="FF0000"/>
                </a:solidFill>
                <a:latin typeface="Times New Roman"/>
              </a:endParaRPr>
            </a:p>
          </p:txBody>
        </p:sp>
        <p:sp>
          <p:nvSpPr>
            <p:cNvPr id="15" name="Rettangolo 14"/>
            <p:cNvSpPr/>
            <p:nvPr/>
          </p:nvSpPr>
          <p:spPr>
            <a:xfrm>
              <a:off x="3956501" y="5329686"/>
              <a:ext cx="518905" cy="10333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sp>
          <p:nvSpPr>
            <p:cNvPr id="16" name="Rettangolo 15"/>
            <p:cNvSpPr/>
            <p:nvPr/>
          </p:nvSpPr>
          <p:spPr>
            <a:xfrm>
              <a:off x="4550282" y="5329686"/>
              <a:ext cx="518905" cy="10333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sp>
          <p:nvSpPr>
            <p:cNvPr id="17" name="Rettangolo 16"/>
            <p:cNvSpPr/>
            <p:nvPr/>
          </p:nvSpPr>
          <p:spPr>
            <a:xfrm>
              <a:off x="5144063" y="5329686"/>
              <a:ext cx="518905" cy="10333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sp>
          <p:nvSpPr>
            <p:cNvPr id="18" name="Rettangolo 17"/>
            <p:cNvSpPr/>
            <p:nvPr/>
          </p:nvSpPr>
          <p:spPr>
            <a:xfrm>
              <a:off x="5737844" y="5329686"/>
              <a:ext cx="518905" cy="10333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sp>
          <p:nvSpPr>
            <p:cNvPr id="19" name="Rettangolo 18"/>
            <p:cNvSpPr/>
            <p:nvPr/>
          </p:nvSpPr>
          <p:spPr>
            <a:xfrm>
              <a:off x="6331625" y="5329686"/>
              <a:ext cx="518905" cy="10333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sp>
          <p:nvSpPr>
            <p:cNvPr id="20" name="Rettangolo 19"/>
            <p:cNvSpPr/>
            <p:nvPr/>
          </p:nvSpPr>
          <p:spPr>
            <a:xfrm>
              <a:off x="6925406" y="5329686"/>
              <a:ext cx="518905" cy="10333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sp>
          <p:nvSpPr>
            <p:cNvPr id="21" name="Rettangolo 20"/>
            <p:cNvSpPr/>
            <p:nvPr/>
          </p:nvSpPr>
          <p:spPr>
            <a:xfrm>
              <a:off x="7519187" y="5329686"/>
              <a:ext cx="518905" cy="10333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sp>
          <p:nvSpPr>
            <p:cNvPr id="22" name="Rettangolo 21"/>
            <p:cNvSpPr/>
            <p:nvPr/>
          </p:nvSpPr>
          <p:spPr>
            <a:xfrm>
              <a:off x="8112968" y="5329686"/>
              <a:ext cx="518905" cy="10333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sp>
          <p:nvSpPr>
            <p:cNvPr id="23" name="Rettangolo 22"/>
            <p:cNvSpPr/>
            <p:nvPr/>
          </p:nvSpPr>
          <p:spPr>
            <a:xfrm>
              <a:off x="8099618" y="4861012"/>
              <a:ext cx="518905" cy="2594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latin typeface="Times New Roman"/>
                </a:rPr>
                <a:t>27</a:t>
              </a:r>
              <a:endParaRPr lang="it-IT" dirty="0">
                <a:latin typeface="Times New Roman"/>
              </a:endParaRPr>
            </a:p>
          </p:txBody>
        </p:sp>
        <p:sp>
          <p:nvSpPr>
            <p:cNvPr id="24" name="Freccia destra 23"/>
            <p:cNvSpPr/>
            <p:nvPr/>
          </p:nvSpPr>
          <p:spPr>
            <a:xfrm>
              <a:off x="1119743" y="4861012"/>
              <a:ext cx="2761882" cy="259436"/>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sp>
          <p:nvSpPr>
            <p:cNvPr id="25" name="Freccia destra 24"/>
            <p:cNvSpPr/>
            <p:nvPr/>
          </p:nvSpPr>
          <p:spPr>
            <a:xfrm>
              <a:off x="3973646" y="4856384"/>
              <a:ext cx="4064445" cy="264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grpSp>
      <p:pic>
        <p:nvPicPr>
          <p:cNvPr id="26" name="Immagine 25" descr="ttps://donnaweb.net/wp-content/uploads/2012/12/punto-interrogativo.gif"/>
          <p:cNvPicPr/>
          <p:nvPr/>
        </p:nvPicPr>
        <p:blipFill>
          <a:blip r:embed="rId2">
            <a:extLst>
              <a:ext uri="{28A0092B-C50C-407E-A947-70E740481C1C}">
                <a14:useLocalDpi xmlns:a14="http://schemas.microsoft.com/office/drawing/2010/main" xmlns="" val="0"/>
              </a:ext>
            </a:extLst>
          </a:blip>
          <a:srcRect/>
          <a:stretch>
            <a:fillRect/>
          </a:stretch>
        </p:blipFill>
        <p:spPr bwMode="auto">
          <a:xfrm>
            <a:off x="1323733" y="5120448"/>
            <a:ext cx="1370330" cy="1713230"/>
          </a:xfrm>
          <a:prstGeom prst="rect">
            <a:avLst/>
          </a:prstGeom>
          <a:noFill/>
          <a:ln>
            <a:noFill/>
          </a:ln>
        </p:spPr>
      </p:pic>
      <p:sp>
        <p:nvSpPr>
          <p:cNvPr id="28" name="Rettangolo arrotondato 27"/>
          <p:cNvSpPr/>
          <p:nvPr/>
        </p:nvSpPr>
        <p:spPr>
          <a:xfrm>
            <a:off x="835105" y="2940969"/>
            <a:ext cx="7510473" cy="78437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solidFill>
                  <a:srgbClr val="FF0000"/>
                </a:solidFill>
                <a:latin typeface="Times New Roman"/>
              </a:rPr>
              <a:t>Il sistema di formazione (e quindi il monitoraggio) deve estendersi per un arco temporale non inferiore ai 13 anni. </a:t>
            </a:r>
            <a:endParaRPr lang="it-IT" sz="1600" dirty="0">
              <a:solidFill>
                <a:srgbClr val="FF0000"/>
              </a:solidFill>
              <a:latin typeface="Times New Roman"/>
            </a:endParaRPr>
          </a:p>
        </p:txBody>
      </p:sp>
      <p:sp>
        <p:nvSpPr>
          <p:cNvPr id="3" name="Rettangolo arrotondato 2"/>
          <p:cNvSpPr/>
          <p:nvPr/>
        </p:nvSpPr>
        <p:spPr>
          <a:xfrm>
            <a:off x="4597073" y="4106333"/>
            <a:ext cx="3121705" cy="64911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latin typeface="Times New Roman"/>
                <a:cs typeface="Times New Roman"/>
              </a:rPr>
              <a:t>Qui – forse – riusciamo a seguire cosa succede all’atleta</a:t>
            </a:r>
            <a:endParaRPr lang="it-IT" dirty="0">
              <a:latin typeface="Times New Roman"/>
              <a:cs typeface="Times New Roman"/>
            </a:endParaRPr>
          </a:p>
        </p:txBody>
      </p:sp>
      <p:sp>
        <p:nvSpPr>
          <p:cNvPr id="29" name="Rettangolo arrotondato 28"/>
          <p:cNvSpPr/>
          <p:nvPr/>
        </p:nvSpPr>
        <p:spPr>
          <a:xfrm>
            <a:off x="918343" y="4106333"/>
            <a:ext cx="3121705" cy="649111"/>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solidFill>
                  <a:srgbClr val="000090"/>
                </a:solidFill>
                <a:latin typeface="Times New Roman"/>
                <a:cs typeface="Times New Roman"/>
              </a:rPr>
              <a:t>Qui non ne sappiamo niente</a:t>
            </a:r>
            <a:endParaRPr lang="it-IT" dirty="0">
              <a:solidFill>
                <a:srgbClr val="000090"/>
              </a:solidFill>
              <a:latin typeface="Times New Roman"/>
              <a:cs typeface="Times New Roman"/>
            </a:endParaRPr>
          </a:p>
        </p:txBody>
      </p:sp>
    </p:spTree>
    <p:extLst>
      <p:ext uri="{BB962C8B-B14F-4D97-AF65-F5344CB8AC3E}">
        <p14:creationId xmlns:p14="http://schemas.microsoft.com/office/powerpoint/2010/main" xmlns="" val="48236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26563"/>
          </a:xfrm>
        </p:spPr>
        <p:txBody>
          <a:bodyPr>
            <a:normAutofit fontScale="90000"/>
          </a:bodyPr>
          <a:lstStyle/>
          <a:p>
            <a:r>
              <a:rPr lang="it-IT" dirty="0" smtClean="0"/>
              <a:t>Seconda considerazione</a:t>
            </a:r>
            <a:endParaRPr lang="it-IT" dirty="0"/>
          </a:p>
        </p:txBody>
      </p:sp>
      <p:sp>
        <p:nvSpPr>
          <p:cNvPr id="4" name="CasellaDiTesto 3"/>
          <p:cNvSpPr txBox="1"/>
          <p:nvPr/>
        </p:nvSpPr>
        <p:spPr>
          <a:xfrm>
            <a:off x="5817202" y="5926077"/>
            <a:ext cx="2693278" cy="369332"/>
          </a:xfrm>
          <a:prstGeom prst="rect">
            <a:avLst/>
          </a:prstGeom>
          <a:noFill/>
        </p:spPr>
        <p:txBody>
          <a:bodyPr wrap="none" rtlCol="0">
            <a:spAutoFit/>
          </a:bodyPr>
          <a:lstStyle/>
          <a:p>
            <a:r>
              <a:rPr lang="it-IT" dirty="0" smtClean="0">
                <a:latin typeface="Times New Roman"/>
                <a:cs typeface="Times New Roman"/>
              </a:rPr>
              <a:t>(</a:t>
            </a:r>
            <a:r>
              <a:rPr lang="it-IT" dirty="0" err="1" smtClean="0">
                <a:latin typeface="Times New Roman"/>
                <a:cs typeface="Times New Roman"/>
              </a:rPr>
              <a:t>Roel</a:t>
            </a:r>
            <a:r>
              <a:rPr lang="it-IT" dirty="0" smtClean="0">
                <a:latin typeface="Times New Roman"/>
                <a:cs typeface="Times New Roman"/>
              </a:rPr>
              <a:t> </a:t>
            </a:r>
            <a:r>
              <a:rPr lang="it-IT" dirty="0" err="1" smtClean="0">
                <a:latin typeface="Times New Roman"/>
                <a:cs typeface="Times New Roman"/>
              </a:rPr>
              <a:t>Vaeyens</a:t>
            </a:r>
            <a:r>
              <a:rPr lang="it-IT" dirty="0" smtClean="0">
                <a:latin typeface="Times New Roman"/>
                <a:cs typeface="Times New Roman"/>
              </a:rPr>
              <a:t> et </a:t>
            </a:r>
            <a:r>
              <a:rPr lang="it-IT" dirty="0" err="1" smtClean="0">
                <a:latin typeface="Times New Roman"/>
                <a:cs typeface="Times New Roman"/>
              </a:rPr>
              <a:t>alii</a:t>
            </a:r>
            <a:r>
              <a:rPr lang="it-IT" dirty="0" smtClean="0">
                <a:latin typeface="Times New Roman"/>
                <a:cs typeface="Times New Roman"/>
              </a:rPr>
              <a:t> 2008)</a:t>
            </a:r>
            <a:endParaRPr lang="it-IT" dirty="0">
              <a:latin typeface="Times New Roman"/>
              <a:cs typeface="Times New Roman"/>
            </a:endParaRPr>
          </a:p>
        </p:txBody>
      </p:sp>
      <p:sp>
        <p:nvSpPr>
          <p:cNvPr id="5" name="Segnaposto contenuto 2"/>
          <p:cNvSpPr txBox="1">
            <a:spLocks/>
          </p:cNvSpPr>
          <p:nvPr/>
        </p:nvSpPr>
        <p:spPr>
          <a:xfrm>
            <a:off x="457200" y="3240912"/>
            <a:ext cx="8229600" cy="204557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it-IT" sz="2800" dirty="0" smtClean="0"/>
              <a:t>“</a:t>
            </a:r>
            <a:r>
              <a:rPr lang="it-IT" sz="2800" dirty="0" err="1" smtClean="0"/>
              <a:t>There</a:t>
            </a:r>
            <a:r>
              <a:rPr lang="it-IT" sz="2800" dirty="0" smtClean="0"/>
              <a:t> </a:t>
            </a:r>
            <a:r>
              <a:rPr lang="it-IT" sz="2800" dirty="0" err="1" smtClean="0"/>
              <a:t>is</a:t>
            </a:r>
            <a:r>
              <a:rPr lang="it-IT" sz="2800" dirty="0" smtClean="0"/>
              <a:t> a </a:t>
            </a:r>
            <a:r>
              <a:rPr lang="it-IT" sz="2800" dirty="0" err="1" smtClean="0"/>
              <a:t>growing</a:t>
            </a:r>
            <a:r>
              <a:rPr lang="it-IT" sz="2800" dirty="0" smtClean="0"/>
              <a:t> </a:t>
            </a:r>
            <a:r>
              <a:rPr lang="it-IT" sz="2800" dirty="0" err="1" smtClean="0"/>
              <a:t>agreement</a:t>
            </a:r>
            <a:r>
              <a:rPr lang="it-IT" sz="2800" dirty="0" smtClean="0"/>
              <a:t> </a:t>
            </a:r>
            <a:r>
              <a:rPr lang="it-IT" sz="2800" dirty="0" err="1" smtClean="0"/>
              <a:t>that</a:t>
            </a:r>
            <a:r>
              <a:rPr lang="it-IT" sz="2800" dirty="0" smtClean="0"/>
              <a:t> </a:t>
            </a:r>
            <a:r>
              <a:rPr lang="it-IT" sz="2800" dirty="0" err="1" smtClean="0"/>
              <a:t>traditional</a:t>
            </a:r>
            <a:r>
              <a:rPr lang="it-IT" sz="2800" dirty="0" smtClean="0"/>
              <a:t> cross-</a:t>
            </a:r>
            <a:r>
              <a:rPr lang="it-IT" sz="2800" dirty="0" err="1" smtClean="0"/>
              <a:t>sectional</a:t>
            </a:r>
            <a:r>
              <a:rPr lang="it-IT" sz="2800" dirty="0" smtClean="0"/>
              <a:t> talent </a:t>
            </a:r>
            <a:r>
              <a:rPr lang="it-IT" sz="2800" dirty="0" err="1" smtClean="0"/>
              <a:t>identification</a:t>
            </a:r>
            <a:r>
              <a:rPr lang="it-IT" sz="2800" dirty="0" smtClean="0"/>
              <a:t> </a:t>
            </a:r>
            <a:r>
              <a:rPr lang="it-IT" sz="2800" dirty="0" err="1" smtClean="0"/>
              <a:t>models</a:t>
            </a:r>
            <a:r>
              <a:rPr lang="it-IT" sz="2800" dirty="0" smtClean="0"/>
              <a:t> are </a:t>
            </a:r>
            <a:r>
              <a:rPr lang="it-IT" sz="2800" dirty="0" err="1" smtClean="0"/>
              <a:t>likely</a:t>
            </a:r>
            <a:r>
              <a:rPr lang="it-IT" sz="2800" dirty="0" smtClean="0"/>
              <a:t> to </a:t>
            </a:r>
            <a:r>
              <a:rPr lang="it-IT" sz="2800" dirty="0" err="1" smtClean="0"/>
              <a:t>exclude</a:t>
            </a:r>
            <a:r>
              <a:rPr lang="it-IT" sz="2800" dirty="0" smtClean="0"/>
              <a:t> </a:t>
            </a:r>
            <a:r>
              <a:rPr lang="it-IT" sz="2800" dirty="0" err="1" smtClean="0"/>
              <a:t>many</a:t>
            </a:r>
            <a:r>
              <a:rPr lang="it-IT" sz="2800" dirty="0" smtClean="0"/>
              <a:t>, </a:t>
            </a:r>
            <a:r>
              <a:rPr lang="it-IT" sz="2800" dirty="0" err="1" smtClean="0"/>
              <a:t>especially</a:t>
            </a:r>
            <a:r>
              <a:rPr lang="it-IT" sz="2800" dirty="0" smtClean="0"/>
              <a:t> late </a:t>
            </a:r>
            <a:r>
              <a:rPr lang="it-IT" sz="2800" dirty="0" err="1" smtClean="0"/>
              <a:t>maturing</a:t>
            </a:r>
            <a:r>
              <a:rPr lang="it-IT" sz="2800" dirty="0" smtClean="0"/>
              <a:t>, '</a:t>
            </a:r>
            <a:r>
              <a:rPr lang="it-IT" sz="2800" dirty="0" err="1" smtClean="0"/>
              <a:t>promising</a:t>
            </a:r>
            <a:r>
              <a:rPr lang="it-IT" sz="2800" dirty="0" smtClean="0"/>
              <a:t>' </a:t>
            </a:r>
            <a:r>
              <a:rPr lang="it-IT" sz="2800" dirty="0" err="1" smtClean="0"/>
              <a:t>children</a:t>
            </a:r>
            <a:r>
              <a:rPr lang="it-IT" sz="2800" dirty="0" smtClean="0"/>
              <a:t> from </a:t>
            </a:r>
            <a:r>
              <a:rPr lang="it-IT" sz="2800" dirty="0" err="1" smtClean="0"/>
              <a:t>development</a:t>
            </a:r>
            <a:r>
              <a:rPr lang="it-IT" sz="2800" dirty="0" smtClean="0"/>
              <a:t> </a:t>
            </a:r>
            <a:r>
              <a:rPr lang="it-IT" sz="2800" dirty="0" err="1" smtClean="0"/>
              <a:t>programmes</a:t>
            </a:r>
            <a:r>
              <a:rPr lang="it-IT" sz="2800" dirty="0" smtClean="0"/>
              <a:t> due to the </a:t>
            </a:r>
            <a:r>
              <a:rPr lang="it-IT" sz="2800" dirty="0" err="1" smtClean="0"/>
              <a:t>dynamic</a:t>
            </a:r>
            <a:r>
              <a:rPr lang="it-IT" sz="2800" dirty="0" smtClean="0"/>
              <a:t> and </a:t>
            </a:r>
            <a:r>
              <a:rPr lang="it-IT" sz="2800" dirty="0" err="1" smtClean="0"/>
              <a:t>multidimensional</a:t>
            </a:r>
            <a:r>
              <a:rPr lang="it-IT" sz="2800" dirty="0" smtClean="0"/>
              <a:t> nature of sport talent.”.</a:t>
            </a:r>
            <a:endParaRPr lang="it-IT" sz="2800" dirty="0"/>
          </a:p>
        </p:txBody>
      </p:sp>
    </p:spTree>
    <p:extLst>
      <p:ext uri="{BB962C8B-B14F-4D97-AF65-F5344CB8AC3E}">
        <p14:creationId xmlns:p14="http://schemas.microsoft.com/office/powerpoint/2010/main" xmlns="" val="336873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75405" y="1276526"/>
            <a:ext cx="3637563" cy="2970917"/>
          </a:xfrm>
        </p:spPr>
        <p:txBody>
          <a:bodyPr>
            <a:normAutofit/>
          </a:bodyPr>
          <a:lstStyle/>
          <a:p>
            <a:r>
              <a:rPr lang="it-IT" sz="2800" dirty="0" smtClean="0"/>
              <a:t>Dobbiamo capire prima di tutto se il sistema è in grado di “produrre” atleti con qualità sufficienti per aspirare all’alto livello. </a:t>
            </a:r>
            <a:endParaRPr lang="it-IT" sz="2800" dirty="0"/>
          </a:p>
        </p:txBody>
      </p:sp>
      <p:pic>
        <p:nvPicPr>
          <p:cNvPr id="23" name="Immagine 22" descr="ttps://static6.depositphotos.com/1107463/608/i/450/depositphotos_6083005-stock-photo-aircraft-control-panel.jpg"/>
          <p:cNvPicPr/>
          <p:nvPr/>
        </p:nvPicPr>
        <p:blipFill>
          <a:blip r:embed="rId2">
            <a:extLst>
              <a:ext uri="{28A0092B-C50C-407E-A947-70E740481C1C}">
                <a14:useLocalDpi xmlns:a14="http://schemas.microsoft.com/office/drawing/2010/main" xmlns="" val="0"/>
              </a:ext>
            </a:extLst>
          </a:blip>
          <a:srcRect/>
          <a:stretch>
            <a:fillRect/>
          </a:stretch>
        </p:blipFill>
        <p:spPr bwMode="auto">
          <a:xfrm>
            <a:off x="812231" y="1174292"/>
            <a:ext cx="3257070" cy="2212038"/>
          </a:xfrm>
          <a:prstGeom prst="rect">
            <a:avLst/>
          </a:prstGeom>
          <a:noFill/>
          <a:ln>
            <a:noFill/>
          </a:ln>
        </p:spPr>
      </p:pic>
      <p:grpSp>
        <p:nvGrpSpPr>
          <p:cNvPr id="24" name="Gruppo 23"/>
          <p:cNvGrpSpPr/>
          <p:nvPr/>
        </p:nvGrpSpPr>
        <p:grpSpPr>
          <a:xfrm>
            <a:off x="424434" y="4856384"/>
            <a:ext cx="8207439" cy="1506637"/>
            <a:chOff x="424434" y="4856384"/>
            <a:chExt cx="8207439" cy="1506637"/>
          </a:xfrm>
        </p:grpSpPr>
        <p:sp>
          <p:nvSpPr>
            <p:cNvPr id="25" name="Rettangolo 24"/>
            <p:cNvSpPr/>
            <p:nvPr/>
          </p:nvSpPr>
          <p:spPr>
            <a:xfrm>
              <a:off x="424434" y="4861012"/>
              <a:ext cx="518905" cy="25943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solidFill>
                    <a:srgbClr val="FF0000"/>
                  </a:solidFill>
                  <a:latin typeface="Times New Roman"/>
                </a:rPr>
                <a:t>14</a:t>
              </a:r>
              <a:endParaRPr lang="it-IT" dirty="0">
                <a:solidFill>
                  <a:srgbClr val="FF0000"/>
                </a:solidFill>
                <a:latin typeface="Times New Roman"/>
              </a:endParaRPr>
            </a:p>
          </p:txBody>
        </p:sp>
        <p:sp>
          <p:nvSpPr>
            <p:cNvPr id="26" name="Rettangolo 25"/>
            <p:cNvSpPr/>
            <p:nvPr/>
          </p:nvSpPr>
          <p:spPr>
            <a:xfrm>
              <a:off x="424434" y="5327477"/>
              <a:ext cx="518905" cy="25722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rgbClr val="FF0000"/>
                </a:solidFill>
                <a:latin typeface="Times New Roman"/>
              </a:endParaRPr>
            </a:p>
          </p:txBody>
        </p:sp>
        <p:sp>
          <p:nvSpPr>
            <p:cNvPr id="27" name="Rettangolo 26"/>
            <p:cNvSpPr/>
            <p:nvPr/>
          </p:nvSpPr>
          <p:spPr>
            <a:xfrm>
              <a:off x="987596" y="5329687"/>
              <a:ext cx="518905" cy="25722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rgbClr val="FF0000"/>
                </a:solidFill>
                <a:latin typeface="Times New Roman"/>
              </a:endParaRPr>
            </a:p>
          </p:txBody>
        </p:sp>
        <p:sp>
          <p:nvSpPr>
            <p:cNvPr id="28" name="Rettangolo 27"/>
            <p:cNvSpPr/>
            <p:nvPr/>
          </p:nvSpPr>
          <p:spPr>
            <a:xfrm>
              <a:off x="1581377" y="5329687"/>
              <a:ext cx="518905" cy="25722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rgbClr val="FF0000"/>
                </a:solidFill>
                <a:latin typeface="Times New Roman"/>
              </a:endParaRPr>
            </a:p>
          </p:txBody>
        </p:sp>
        <p:sp>
          <p:nvSpPr>
            <p:cNvPr id="29" name="Rettangolo 28"/>
            <p:cNvSpPr/>
            <p:nvPr/>
          </p:nvSpPr>
          <p:spPr>
            <a:xfrm>
              <a:off x="2175158" y="5329687"/>
              <a:ext cx="518905" cy="25722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rgbClr val="FF0000"/>
                </a:solidFill>
                <a:latin typeface="Times New Roman"/>
              </a:endParaRPr>
            </a:p>
          </p:txBody>
        </p:sp>
        <p:sp>
          <p:nvSpPr>
            <p:cNvPr id="30" name="Rettangolo 29"/>
            <p:cNvSpPr/>
            <p:nvPr/>
          </p:nvSpPr>
          <p:spPr>
            <a:xfrm>
              <a:off x="2768939" y="5329687"/>
              <a:ext cx="518905" cy="25722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rgbClr val="FF0000"/>
                </a:solidFill>
                <a:latin typeface="Times New Roman"/>
              </a:endParaRPr>
            </a:p>
          </p:txBody>
        </p:sp>
        <p:sp>
          <p:nvSpPr>
            <p:cNvPr id="31" name="Rettangolo 30"/>
            <p:cNvSpPr/>
            <p:nvPr/>
          </p:nvSpPr>
          <p:spPr>
            <a:xfrm>
              <a:off x="3362720" y="5329687"/>
              <a:ext cx="518905" cy="25722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rgbClr val="FF0000"/>
                </a:solidFill>
                <a:latin typeface="Times New Roman"/>
              </a:endParaRPr>
            </a:p>
          </p:txBody>
        </p:sp>
        <p:sp>
          <p:nvSpPr>
            <p:cNvPr id="32" name="Rettangolo 31"/>
            <p:cNvSpPr/>
            <p:nvPr/>
          </p:nvSpPr>
          <p:spPr>
            <a:xfrm>
              <a:off x="3956501" y="5329686"/>
              <a:ext cx="518905" cy="10333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sp>
          <p:nvSpPr>
            <p:cNvPr id="33" name="Rettangolo 32"/>
            <p:cNvSpPr/>
            <p:nvPr/>
          </p:nvSpPr>
          <p:spPr>
            <a:xfrm>
              <a:off x="4550282" y="5329686"/>
              <a:ext cx="518905" cy="10333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sp>
          <p:nvSpPr>
            <p:cNvPr id="34" name="Rettangolo 33"/>
            <p:cNvSpPr/>
            <p:nvPr/>
          </p:nvSpPr>
          <p:spPr>
            <a:xfrm>
              <a:off x="5144063" y="5329686"/>
              <a:ext cx="518905" cy="10333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sp>
          <p:nvSpPr>
            <p:cNvPr id="35" name="Rettangolo 34"/>
            <p:cNvSpPr/>
            <p:nvPr/>
          </p:nvSpPr>
          <p:spPr>
            <a:xfrm>
              <a:off x="5737844" y="5329686"/>
              <a:ext cx="518905" cy="10333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sp>
          <p:nvSpPr>
            <p:cNvPr id="36" name="Rettangolo 35"/>
            <p:cNvSpPr/>
            <p:nvPr/>
          </p:nvSpPr>
          <p:spPr>
            <a:xfrm>
              <a:off x="6331625" y="5329686"/>
              <a:ext cx="518905" cy="10333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sp>
          <p:nvSpPr>
            <p:cNvPr id="37" name="Rettangolo 36"/>
            <p:cNvSpPr/>
            <p:nvPr/>
          </p:nvSpPr>
          <p:spPr>
            <a:xfrm>
              <a:off x="6925406" y="5329686"/>
              <a:ext cx="518905" cy="10333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sp>
          <p:nvSpPr>
            <p:cNvPr id="38" name="Rettangolo 37"/>
            <p:cNvSpPr/>
            <p:nvPr/>
          </p:nvSpPr>
          <p:spPr>
            <a:xfrm>
              <a:off x="7519187" y="5329686"/>
              <a:ext cx="518905" cy="10333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sp>
          <p:nvSpPr>
            <p:cNvPr id="39" name="Rettangolo 38"/>
            <p:cNvSpPr/>
            <p:nvPr/>
          </p:nvSpPr>
          <p:spPr>
            <a:xfrm>
              <a:off x="8112968" y="5329686"/>
              <a:ext cx="518905" cy="10333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sp>
          <p:nvSpPr>
            <p:cNvPr id="40" name="Rettangolo 39"/>
            <p:cNvSpPr/>
            <p:nvPr/>
          </p:nvSpPr>
          <p:spPr>
            <a:xfrm>
              <a:off x="8099618" y="4861012"/>
              <a:ext cx="518905" cy="2594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latin typeface="Times New Roman"/>
                </a:rPr>
                <a:t>27</a:t>
              </a:r>
              <a:endParaRPr lang="it-IT" dirty="0">
                <a:latin typeface="Times New Roman"/>
              </a:endParaRPr>
            </a:p>
          </p:txBody>
        </p:sp>
        <p:sp>
          <p:nvSpPr>
            <p:cNvPr id="41" name="Freccia destra 40"/>
            <p:cNvSpPr/>
            <p:nvPr/>
          </p:nvSpPr>
          <p:spPr>
            <a:xfrm>
              <a:off x="1119743" y="4861012"/>
              <a:ext cx="2761882" cy="259436"/>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sp>
          <p:nvSpPr>
            <p:cNvPr id="42" name="Freccia destra 41"/>
            <p:cNvSpPr/>
            <p:nvPr/>
          </p:nvSpPr>
          <p:spPr>
            <a:xfrm>
              <a:off x="3973646" y="4856384"/>
              <a:ext cx="4064445" cy="264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grpSp>
      <p:sp>
        <p:nvSpPr>
          <p:cNvPr id="43" name="Ovale 42"/>
          <p:cNvSpPr/>
          <p:nvPr/>
        </p:nvSpPr>
        <p:spPr>
          <a:xfrm>
            <a:off x="2883406" y="4355803"/>
            <a:ext cx="2032539" cy="1231110"/>
          </a:xfrm>
          <a:prstGeom prst="ellipse">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sp>
        <p:nvSpPr>
          <p:cNvPr id="3" name="Freccia giù 2"/>
          <p:cNvSpPr/>
          <p:nvPr/>
        </p:nvSpPr>
        <p:spPr>
          <a:xfrm>
            <a:off x="3755228" y="3386330"/>
            <a:ext cx="385842" cy="969473"/>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latin typeface="Times New Roman"/>
            </a:endParaRPr>
          </a:p>
        </p:txBody>
      </p:sp>
    </p:spTree>
    <p:extLst>
      <p:ext uri="{BB962C8B-B14F-4D97-AF65-F5344CB8AC3E}">
        <p14:creationId xmlns:p14="http://schemas.microsoft.com/office/powerpoint/2010/main" xmlns="" val="344262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smtClean="0">
                <a:solidFill>
                  <a:srgbClr val="FF0000"/>
                </a:solidFill>
              </a:rPr>
              <a:t>tasso di produttività lorda</a:t>
            </a:r>
            <a:br>
              <a:rPr lang="it-IT" sz="2800" b="1" dirty="0" smtClean="0">
                <a:solidFill>
                  <a:srgbClr val="FF0000"/>
                </a:solidFill>
              </a:rPr>
            </a:br>
            <a:r>
              <a:rPr lang="it-IT" sz="2800" b="1" dirty="0" smtClean="0">
                <a:solidFill>
                  <a:srgbClr val="FF0000"/>
                </a:solidFill>
              </a:rPr>
              <a:t>(calcolato per un certo numero di anni)</a:t>
            </a:r>
            <a:endParaRPr lang="it-IT" sz="2800" dirty="0">
              <a:solidFill>
                <a:srgbClr val="FF0000"/>
              </a:solidFill>
            </a:endParaRPr>
          </a:p>
        </p:txBody>
      </p:sp>
      <p:sp>
        <p:nvSpPr>
          <p:cNvPr id="3" name="Segnaposto contenuto 2"/>
          <p:cNvSpPr>
            <a:spLocks noGrp="1"/>
          </p:cNvSpPr>
          <p:nvPr>
            <p:ph idx="1"/>
          </p:nvPr>
        </p:nvSpPr>
        <p:spPr>
          <a:xfrm>
            <a:off x="457200" y="1600201"/>
            <a:ext cx="8229600" cy="2182112"/>
          </a:xfrm>
        </p:spPr>
        <p:txBody>
          <a:bodyPr/>
          <a:lstStyle/>
          <a:p>
            <a:pPr marL="0" indent="0" algn="just">
              <a:buNone/>
            </a:pPr>
            <a:r>
              <a:rPr lang="it-IT" dirty="0"/>
              <a:t>Il </a:t>
            </a:r>
            <a:r>
              <a:rPr lang="it-IT" b="1" dirty="0" smtClean="0"/>
              <a:t>TPL</a:t>
            </a:r>
            <a:r>
              <a:rPr lang="it-IT" dirty="0" smtClean="0"/>
              <a:t> </a:t>
            </a:r>
            <a:r>
              <a:rPr lang="it-IT" dirty="0"/>
              <a:t>dovrebbe essere considerata la misura di </a:t>
            </a:r>
            <a:r>
              <a:rPr lang="it-IT" b="1" dirty="0" smtClean="0"/>
              <a:t>come varia</a:t>
            </a:r>
            <a:r>
              <a:rPr lang="it-IT" dirty="0" smtClean="0"/>
              <a:t> la capacità </a:t>
            </a:r>
            <a:r>
              <a:rPr lang="it-IT" dirty="0"/>
              <a:t>del sistema federale (nell'ambito di un settore sportivo) di essere presente sul palcoscenico internazionale:</a:t>
            </a:r>
            <a:r>
              <a:rPr lang="it-IT" dirty="0" smtClean="0">
                <a:effectLst/>
              </a:rPr>
              <a:t> </a:t>
            </a:r>
            <a:endParaRPr lang="it-IT" dirty="0"/>
          </a:p>
        </p:txBody>
      </p:sp>
      <p:sp>
        <p:nvSpPr>
          <p:cNvPr id="7" name="Rettangolo 6"/>
          <p:cNvSpPr/>
          <p:nvPr/>
        </p:nvSpPr>
        <p:spPr>
          <a:xfrm>
            <a:off x="1433817" y="3895838"/>
            <a:ext cx="6185899" cy="1200328"/>
          </a:xfrm>
          <a:prstGeom prst="rect">
            <a:avLst/>
          </a:prstGeom>
          <a:solidFill>
            <a:schemeClr val="bg1"/>
          </a:solidFill>
        </p:spPr>
        <p:txBody>
          <a:bodyPr wrap="square">
            <a:spAutoFit/>
          </a:bodyPr>
          <a:lstStyle/>
          <a:p>
            <a:pPr algn="ctr"/>
            <a:r>
              <a:rPr lang="fi-FI" sz="2400" dirty="0" smtClean="0">
                <a:latin typeface="Times New Roman"/>
                <a:cs typeface="Times New Roman"/>
              </a:rPr>
              <a:t>		</a:t>
            </a:r>
            <a:r>
              <a:rPr lang="fi-FI" sz="2400" dirty="0" err="1" smtClean="0">
                <a:latin typeface="Times New Roman"/>
                <a:cs typeface="Times New Roman"/>
              </a:rPr>
              <a:t>Acon(t</a:t>
            </a:r>
            <a:r>
              <a:rPr lang="fi-FI" sz="2400" dirty="0" smtClean="0">
                <a:latin typeface="Times New Roman"/>
                <a:cs typeface="Times New Roman"/>
              </a:rPr>
              <a:t>)	</a:t>
            </a:r>
          </a:p>
          <a:p>
            <a:pPr algn="ctr"/>
            <a:r>
              <a:rPr lang="fi-FI" sz="2400" dirty="0" err="1" smtClean="0">
                <a:latin typeface="Times New Roman"/>
                <a:cs typeface="Times New Roman"/>
              </a:rPr>
              <a:t>TPL(t</a:t>
            </a:r>
            <a:r>
              <a:rPr lang="fi-FI" sz="2400" dirty="0" smtClean="0">
                <a:latin typeface="Times New Roman"/>
                <a:cs typeface="Times New Roman"/>
              </a:rPr>
              <a:t>)	=	--------------------------- 	x 100</a:t>
            </a:r>
          </a:p>
          <a:p>
            <a:pPr algn="ctr"/>
            <a:r>
              <a:rPr lang="fi-FI" sz="2400" dirty="0" smtClean="0">
                <a:latin typeface="Times New Roman"/>
                <a:cs typeface="Times New Roman"/>
              </a:rPr>
              <a:t>		</a:t>
            </a:r>
            <a:r>
              <a:rPr lang="fi-FI" sz="2400" dirty="0" err="1" smtClean="0">
                <a:latin typeface="Times New Roman"/>
                <a:cs typeface="Times New Roman"/>
              </a:rPr>
              <a:t>Agonisti</a:t>
            </a:r>
            <a:r>
              <a:rPr lang="fi-FI" sz="2400" dirty="0" smtClean="0">
                <a:latin typeface="Times New Roman"/>
                <a:cs typeface="Times New Roman"/>
              </a:rPr>
              <a:t> (t-1)	</a:t>
            </a:r>
            <a:endParaRPr lang="fi-FI" sz="2400" dirty="0">
              <a:latin typeface="Times New Roman"/>
              <a:cs typeface="Times New Roman"/>
            </a:endParaRPr>
          </a:p>
        </p:txBody>
      </p:sp>
      <p:sp>
        <p:nvSpPr>
          <p:cNvPr id="9" name="Rettangolo 8"/>
          <p:cNvSpPr/>
          <p:nvPr/>
        </p:nvSpPr>
        <p:spPr>
          <a:xfrm>
            <a:off x="320646" y="5569494"/>
            <a:ext cx="8616560" cy="954107"/>
          </a:xfrm>
          <a:prstGeom prst="rect">
            <a:avLst/>
          </a:prstGeom>
        </p:spPr>
        <p:txBody>
          <a:bodyPr wrap="square">
            <a:spAutoFit/>
          </a:bodyPr>
          <a:lstStyle/>
          <a:p>
            <a:r>
              <a:rPr lang="it-IT" sz="1400" dirty="0" err="1">
                <a:latin typeface="Times New Roman"/>
                <a:cs typeface="Times New Roman"/>
              </a:rPr>
              <a:t>ACon</a:t>
            </a:r>
            <a:r>
              <a:rPr lang="it-IT" sz="1400" baseline="-25000" dirty="0" err="1">
                <a:latin typeface="Times New Roman"/>
                <a:cs typeface="Times New Roman"/>
              </a:rPr>
              <a:t>t</a:t>
            </a:r>
            <a:r>
              <a:rPr lang="it-IT" sz="1400" dirty="0">
                <a:latin typeface="Times New Roman"/>
                <a:cs typeface="Times New Roman"/>
              </a:rPr>
              <a:t> = totale dei convocati nell'anno per uno o più eventi GO, CM, Coppa del Mondo, CE</a:t>
            </a:r>
            <a:r>
              <a:rPr lang="it-IT" sz="1400" dirty="0" smtClean="0">
                <a:latin typeface="Times New Roman"/>
                <a:cs typeface="Times New Roman"/>
              </a:rPr>
              <a:t>.</a:t>
            </a:r>
          </a:p>
          <a:p>
            <a:endParaRPr lang="it-IT" sz="1400" dirty="0">
              <a:latin typeface="Times New Roman"/>
              <a:cs typeface="Times New Roman"/>
            </a:endParaRPr>
          </a:p>
          <a:p>
            <a:r>
              <a:rPr lang="it-IT" sz="1400" dirty="0">
                <a:latin typeface="Times New Roman"/>
                <a:cs typeface="Times New Roman"/>
              </a:rPr>
              <a:t>Agonisti</a:t>
            </a:r>
            <a:r>
              <a:rPr lang="it-IT" sz="1400" baseline="-25000" dirty="0">
                <a:latin typeface="Times New Roman"/>
                <a:cs typeface="Times New Roman"/>
              </a:rPr>
              <a:t>t-1</a:t>
            </a:r>
            <a:r>
              <a:rPr lang="it-IT" sz="1400" dirty="0">
                <a:latin typeface="Times New Roman"/>
                <a:cs typeface="Times New Roman"/>
              </a:rPr>
              <a:t> = totale dei tesserati nelle categorie assolute che nell'anno precedente abbiano partecipato ad almeno una competizione federale (dal livello regionale in su).</a:t>
            </a:r>
            <a:r>
              <a:rPr lang="it-IT" sz="1400" dirty="0" smtClean="0">
                <a:effectLst/>
                <a:latin typeface="Times New Roman"/>
                <a:cs typeface="Times New Roman"/>
              </a:rPr>
              <a:t> </a:t>
            </a:r>
            <a:endParaRPr lang="it-IT" sz="1400" dirty="0">
              <a:latin typeface="Times New Roman"/>
              <a:cs typeface="Times New Roman"/>
            </a:endParaRPr>
          </a:p>
        </p:txBody>
      </p:sp>
    </p:spTree>
    <p:extLst>
      <p:ext uri="{BB962C8B-B14F-4D97-AF65-F5344CB8AC3E}">
        <p14:creationId xmlns:p14="http://schemas.microsoft.com/office/powerpoint/2010/main" xmlns="" val="26881731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a:solidFill>
                  <a:srgbClr val="FF0000"/>
                </a:solidFill>
              </a:rPr>
              <a:t>p</a:t>
            </a:r>
            <a:r>
              <a:rPr lang="it-IT" b="1" dirty="0" smtClean="0">
                <a:solidFill>
                  <a:srgbClr val="FF0000"/>
                </a:solidFill>
              </a:rPr>
              <a:t>roduttività a livello giovanile</a:t>
            </a:r>
            <a:endParaRPr lang="it-IT" dirty="0">
              <a:solidFill>
                <a:srgbClr val="FF0000"/>
              </a:solidFill>
            </a:endParaRPr>
          </a:p>
        </p:txBody>
      </p:sp>
      <p:sp>
        <p:nvSpPr>
          <p:cNvPr id="3" name="Segnaposto contenuto 2"/>
          <p:cNvSpPr>
            <a:spLocks noGrp="1"/>
          </p:cNvSpPr>
          <p:nvPr>
            <p:ph idx="1"/>
          </p:nvPr>
        </p:nvSpPr>
        <p:spPr>
          <a:xfrm>
            <a:off x="457200" y="1600201"/>
            <a:ext cx="8229600" cy="1676892"/>
          </a:xfrm>
        </p:spPr>
        <p:txBody>
          <a:bodyPr/>
          <a:lstStyle/>
          <a:p>
            <a:pPr marL="0" indent="0" algn="just">
              <a:buNone/>
            </a:pPr>
            <a:r>
              <a:rPr lang="it-IT" dirty="0"/>
              <a:t>Il </a:t>
            </a:r>
            <a:r>
              <a:rPr lang="it-IT" b="1" dirty="0" smtClean="0"/>
              <a:t>TPG</a:t>
            </a:r>
            <a:r>
              <a:rPr lang="it-IT" dirty="0" smtClean="0"/>
              <a:t> rappresenta </a:t>
            </a:r>
            <a:r>
              <a:rPr lang="it-IT" dirty="0"/>
              <a:t>la </a:t>
            </a:r>
            <a:r>
              <a:rPr lang="it-IT" dirty="0" smtClean="0"/>
              <a:t>capacità (di un </a:t>
            </a:r>
            <a:r>
              <a:rPr lang="it-IT" dirty="0"/>
              <a:t>settore sportivo) di </a:t>
            </a:r>
            <a:r>
              <a:rPr lang="it-IT" dirty="0" smtClean="0"/>
              <a:t>mettere a disposizione giovani atleti di livello internazionale:</a:t>
            </a:r>
            <a:r>
              <a:rPr lang="it-IT" dirty="0" smtClean="0">
                <a:effectLst/>
              </a:rPr>
              <a:t> </a:t>
            </a:r>
            <a:endParaRPr lang="it-IT" dirty="0"/>
          </a:p>
        </p:txBody>
      </p:sp>
      <p:sp>
        <p:nvSpPr>
          <p:cNvPr id="7" name="Rettangolo 6"/>
          <p:cNvSpPr/>
          <p:nvPr/>
        </p:nvSpPr>
        <p:spPr>
          <a:xfrm>
            <a:off x="1433817" y="3895838"/>
            <a:ext cx="6185899" cy="1200328"/>
          </a:xfrm>
          <a:prstGeom prst="rect">
            <a:avLst/>
          </a:prstGeom>
          <a:solidFill>
            <a:schemeClr val="bg1"/>
          </a:solidFill>
        </p:spPr>
        <p:txBody>
          <a:bodyPr wrap="square">
            <a:spAutoFit/>
          </a:bodyPr>
          <a:lstStyle/>
          <a:p>
            <a:pPr algn="ctr"/>
            <a:r>
              <a:rPr lang="fi-FI" sz="2400" dirty="0" smtClean="0">
                <a:latin typeface="Times New Roman"/>
                <a:cs typeface="Times New Roman"/>
              </a:rPr>
              <a:t>		</a:t>
            </a:r>
            <a:r>
              <a:rPr lang="fi-FI" sz="2400" dirty="0" err="1" smtClean="0">
                <a:latin typeface="Times New Roman"/>
                <a:cs typeface="Times New Roman"/>
              </a:rPr>
              <a:t>Acon(t</a:t>
            </a:r>
            <a:r>
              <a:rPr lang="fi-FI" sz="2400" dirty="0" smtClean="0">
                <a:latin typeface="Times New Roman"/>
                <a:cs typeface="Times New Roman"/>
              </a:rPr>
              <a:t>)	</a:t>
            </a:r>
          </a:p>
          <a:p>
            <a:pPr algn="ctr"/>
            <a:r>
              <a:rPr lang="fi-FI" sz="2400" dirty="0" err="1" smtClean="0">
                <a:latin typeface="Times New Roman"/>
                <a:cs typeface="Times New Roman"/>
              </a:rPr>
              <a:t>TPG(t</a:t>
            </a:r>
            <a:r>
              <a:rPr lang="fi-FI" sz="2400" dirty="0" smtClean="0">
                <a:latin typeface="Times New Roman"/>
                <a:cs typeface="Times New Roman"/>
              </a:rPr>
              <a:t>)	=	--------------------------- 	x 100</a:t>
            </a:r>
          </a:p>
          <a:p>
            <a:pPr algn="ctr"/>
            <a:r>
              <a:rPr lang="fi-FI" sz="2400" dirty="0" smtClean="0">
                <a:latin typeface="Times New Roman"/>
                <a:cs typeface="Times New Roman"/>
              </a:rPr>
              <a:t>		</a:t>
            </a:r>
            <a:r>
              <a:rPr lang="fi-FI" sz="2400" dirty="0" err="1" smtClean="0">
                <a:latin typeface="Times New Roman"/>
                <a:cs typeface="Times New Roman"/>
              </a:rPr>
              <a:t>Agonisti</a:t>
            </a:r>
            <a:r>
              <a:rPr lang="fi-FI" sz="2400" b="1" dirty="0" err="1" smtClean="0">
                <a:latin typeface="Times New Roman"/>
                <a:cs typeface="Times New Roman"/>
              </a:rPr>
              <a:t>G</a:t>
            </a:r>
            <a:r>
              <a:rPr lang="fi-FI" sz="2400" dirty="0" smtClean="0">
                <a:latin typeface="Times New Roman"/>
                <a:cs typeface="Times New Roman"/>
              </a:rPr>
              <a:t> (t-1)	</a:t>
            </a:r>
            <a:endParaRPr lang="fi-FI" sz="2400" dirty="0">
              <a:latin typeface="Times New Roman"/>
              <a:cs typeface="Times New Roman"/>
            </a:endParaRPr>
          </a:p>
        </p:txBody>
      </p:sp>
      <p:sp>
        <p:nvSpPr>
          <p:cNvPr id="9" name="Rettangolo 8"/>
          <p:cNvSpPr/>
          <p:nvPr/>
        </p:nvSpPr>
        <p:spPr>
          <a:xfrm>
            <a:off x="320646" y="5569494"/>
            <a:ext cx="8616560" cy="954107"/>
          </a:xfrm>
          <a:prstGeom prst="rect">
            <a:avLst/>
          </a:prstGeom>
        </p:spPr>
        <p:txBody>
          <a:bodyPr wrap="square">
            <a:spAutoFit/>
          </a:bodyPr>
          <a:lstStyle/>
          <a:p>
            <a:r>
              <a:rPr lang="it-IT" sz="1400" dirty="0" err="1">
                <a:latin typeface="Times New Roman"/>
                <a:cs typeface="Times New Roman"/>
              </a:rPr>
              <a:t>ACon</a:t>
            </a:r>
            <a:r>
              <a:rPr lang="it-IT" sz="1400" baseline="-25000" dirty="0" err="1">
                <a:latin typeface="Times New Roman"/>
                <a:cs typeface="Times New Roman"/>
              </a:rPr>
              <a:t>t</a:t>
            </a:r>
            <a:r>
              <a:rPr lang="it-IT" sz="1400" dirty="0">
                <a:latin typeface="Times New Roman"/>
                <a:cs typeface="Times New Roman"/>
              </a:rPr>
              <a:t> = totale dei convocati nell'anno per uno o più eventi GO, CM, Coppa del Mondo, CE</a:t>
            </a:r>
            <a:r>
              <a:rPr lang="it-IT" sz="1400" dirty="0" smtClean="0">
                <a:latin typeface="Times New Roman"/>
                <a:cs typeface="Times New Roman"/>
              </a:rPr>
              <a:t>.</a:t>
            </a:r>
          </a:p>
          <a:p>
            <a:endParaRPr lang="it-IT" sz="1400" dirty="0">
              <a:latin typeface="Times New Roman"/>
              <a:cs typeface="Times New Roman"/>
            </a:endParaRPr>
          </a:p>
          <a:p>
            <a:r>
              <a:rPr lang="it-IT" sz="1400" dirty="0">
                <a:latin typeface="Times New Roman"/>
                <a:cs typeface="Times New Roman"/>
              </a:rPr>
              <a:t>Agonisti</a:t>
            </a:r>
            <a:r>
              <a:rPr lang="it-IT" sz="1400" baseline="-25000" dirty="0">
                <a:latin typeface="Times New Roman"/>
                <a:cs typeface="Times New Roman"/>
              </a:rPr>
              <a:t>t-1</a:t>
            </a:r>
            <a:r>
              <a:rPr lang="it-IT" sz="1400" dirty="0">
                <a:latin typeface="Times New Roman"/>
                <a:cs typeface="Times New Roman"/>
              </a:rPr>
              <a:t> = totale dei tesserati </a:t>
            </a:r>
            <a:r>
              <a:rPr lang="it-IT" sz="1400" dirty="0" smtClean="0">
                <a:latin typeface="Times New Roman"/>
                <a:cs typeface="Times New Roman"/>
              </a:rPr>
              <a:t>che, essendo nell'anno precedente in categoria </a:t>
            </a:r>
            <a:r>
              <a:rPr lang="it-IT" sz="1400" b="1" dirty="0" smtClean="0">
                <a:latin typeface="Times New Roman"/>
                <a:cs typeface="Times New Roman"/>
              </a:rPr>
              <a:t>giovanile</a:t>
            </a:r>
            <a:r>
              <a:rPr lang="it-IT" sz="1400" dirty="0" smtClean="0">
                <a:latin typeface="Times New Roman"/>
                <a:cs typeface="Times New Roman"/>
              </a:rPr>
              <a:t>, abbiano </a:t>
            </a:r>
            <a:r>
              <a:rPr lang="it-IT" sz="1400" dirty="0">
                <a:latin typeface="Times New Roman"/>
                <a:cs typeface="Times New Roman"/>
              </a:rPr>
              <a:t>partecipato ad almeno una competizione federale (dal livello regionale in su).</a:t>
            </a:r>
            <a:r>
              <a:rPr lang="it-IT" sz="1400" dirty="0" smtClean="0">
                <a:effectLst/>
                <a:latin typeface="Times New Roman"/>
                <a:cs typeface="Times New Roman"/>
              </a:rPr>
              <a:t> </a:t>
            </a:r>
            <a:endParaRPr lang="it-IT" sz="1400" dirty="0">
              <a:latin typeface="Times New Roman"/>
              <a:cs typeface="Times New Roman"/>
            </a:endParaRPr>
          </a:p>
        </p:txBody>
      </p:sp>
    </p:spTree>
    <p:extLst>
      <p:ext uri="{BB962C8B-B14F-4D97-AF65-F5344CB8AC3E}">
        <p14:creationId xmlns:p14="http://schemas.microsoft.com/office/powerpoint/2010/main" xmlns="" val="1082421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I tassi di produttività andrebbero integrati con </a:t>
            </a:r>
            <a:endParaRPr lang="it-IT" dirty="0">
              <a:solidFill>
                <a:srgbClr val="FF0000"/>
              </a:solidFill>
            </a:endParaRPr>
          </a:p>
        </p:txBody>
      </p:sp>
      <p:sp>
        <p:nvSpPr>
          <p:cNvPr id="19" name="Rettangolo 18"/>
          <p:cNvSpPr/>
          <p:nvPr/>
        </p:nvSpPr>
        <p:spPr>
          <a:xfrm>
            <a:off x="1201676" y="2075498"/>
            <a:ext cx="6732114" cy="129717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solidFill>
                  <a:srgbClr val="000000"/>
                </a:solidFill>
                <a:latin typeface="Times New Roman"/>
                <a:cs typeface="Times New Roman"/>
              </a:rPr>
              <a:t>							  	</a:t>
            </a:r>
            <a:r>
              <a:rPr lang="it-IT" dirty="0" err="1" smtClean="0">
                <a:solidFill>
                  <a:srgbClr val="000000"/>
                </a:solidFill>
                <a:latin typeface="Times New Roman"/>
                <a:cs typeface="Times New Roman"/>
              </a:rPr>
              <a:t>Totqualificati</a:t>
            </a:r>
            <a:r>
              <a:rPr lang="it-IT" dirty="0" smtClean="0">
                <a:solidFill>
                  <a:srgbClr val="000000"/>
                </a:solidFill>
                <a:latin typeface="Times New Roman"/>
                <a:cs typeface="Times New Roman"/>
              </a:rPr>
              <a:t>(t)	</a:t>
            </a:r>
          </a:p>
          <a:p>
            <a:pPr algn="ctr"/>
            <a:r>
              <a:rPr lang="it-IT" dirty="0" smtClean="0">
                <a:solidFill>
                  <a:srgbClr val="000000"/>
                </a:solidFill>
                <a:latin typeface="Times New Roman"/>
                <a:cs typeface="Times New Roman"/>
              </a:rPr>
              <a:t>Tasso di qualificazione	=	--------------------------- 	x 100</a:t>
            </a:r>
          </a:p>
          <a:p>
            <a:pPr algn="ctr"/>
            <a:r>
              <a:rPr lang="it-IT" dirty="0" smtClean="0">
                <a:solidFill>
                  <a:srgbClr val="000000"/>
                </a:solidFill>
                <a:latin typeface="Times New Roman"/>
                <a:cs typeface="Times New Roman"/>
              </a:rPr>
              <a:t>		                           </a:t>
            </a:r>
            <a:r>
              <a:rPr lang="it-IT" dirty="0" err="1" smtClean="0">
                <a:solidFill>
                  <a:srgbClr val="000000"/>
                </a:solidFill>
                <a:latin typeface="Times New Roman"/>
                <a:cs typeface="Times New Roman"/>
              </a:rPr>
              <a:t>Acon</a:t>
            </a:r>
            <a:r>
              <a:rPr lang="it-IT" dirty="0" smtClean="0">
                <a:solidFill>
                  <a:srgbClr val="000000"/>
                </a:solidFill>
                <a:latin typeface="Times New Roman"/>
                <a:cs typeface="Times New Roman"/>
              </a:rPr>
              <a:t>(t)	</a:t>
            </a:r>
          </a:p>
        </p:txBody>
      </p:sp>
      <p:sp>
        <p:nvSpPr>
          <p:cNvPr id="20" name="Rettangolo 19"/>
          <p:cNvSpPr/>
          <p:nvPr/>
        </p:nvSpPr>
        <p:spPr>
          <a:xfrm>
            <a:off x="1201676" y="4000784"/>
            <a:ext cx="6732114" cy="1433729"/>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solidFill>
                  <a:srgbClr val="000000"/>
                </a:solidFill>
                <a:latin typeface="Times New Roman"/>
                <a:cs typeface="Times New Roman"/>
              </a:rPr>
              <a:t>		Qualificati nelle prime 8 posizioni(t)	</a:t>
            </a:r>
          </a:p>
          <a:p>
            <a:pPr algn="ctr"/>
            <a:r>
              <a:rPr lang="it-IT" dirty="0" smtClean="0">
                <a:solidFill>
                  <a:srgbClr val="000000"/>
                </a:solidFill>
                <a:latin typeface="Times New Roman"/>
                <a:cs typeface="Times New Roman"/>
              </a:rPr>
              <a:t>Tasso di successo	=	------------------------------------------------	x 100</a:t>
            </a:r>
          </a:p>
          <a:p>
            <a:pPr algn="ctr"/>
            <a:r>
              <a:rPr lang="it-IT" dirty="0" smtClean="0">
                <a:solidFill>
                  <a:srgbClr val="000000"/>
                </a:solidFill>
                <a:latin typeface="Times New Roman"/>
                <a:cs typeface="Times New Roman"/>
              </a:rPr>
              <a:t>		</a:t>
            </a:r>
            <a:r>
              <a:rPr lang="it-IT" dirty="0" err="1" smtClean="0">
                <a:solidFill>
                  <a:srgbClr val="000000"/>
                </a:solidFill>
                <a:latin typeface="Times New Roman"/>
                <a:cs typeface="Times New Roman"/>
              </a:rPr>
              <a:t>Totqualificati</a:t>
            </a:r>
            <a:r>
              <a:rPr lang="it-IT" dirty="0" smtClean="0">
                <a:solidFill>
                  <a:srgbClr val="000000"/>
                </a:solidFill>
                <a:latin typeface="Times New Roman"/>
                <a:cs typeface="Times New Roman"/>
              </a:rPr>
              <a:t>(t)	</a:t>
            </a:r>
          </a:p>
          <a:p>
            <a:pPr algn="ctr"/>
            <a:endParaRPr lang="it-IT" dirty="0">
              <a:solidFill>
                <a:srgbClr val="000000"/>
              </a:solidFill>
              <a:latin typeface="Times New Roman"/>
              <a:cs typeface="Times New Roman"/>
            </a:endParaRPr>
          </a:p>
        </p:txBody>
      </p:sp>
    </p:spTree>
    <p:extLst>
      <p:ext uri="{BB962C8B-B14F-4D97-AF65-F5344CB8AC3E}">
        <p14:creationId xmlns:p14="http://schemas.microsoft.com/office/powerpoint/2010/main" xmlns="" val="31197133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L’analisi incrociata su diversi anni</a:t>
            </a:r>
            <a:endParaRPr lang="it-IT" dirty="0"/>
          </a:p>
        </p:txBody>
      </p:sp>
      <p:sp>
        <p:nvSpPr>
          <p:cNvPr id="6" name="Rettangolo arrotondato 5"/>
          <p:cNvSpPr/>
          <p:nvPr/>
        </p:nvSpPr>
        <p:spPr>
          <a:xfrm>
            <a:off x="1133399" y="1624892"/>
            <a:ext cx="6704803" cy="255340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800" dirty="0" smtClean="0">
              <a:solidFill>
                <a:srgbClr val="000000"/>
              </a:solidFill>
              <a:latin typeface="Times New Roman"/>
              <a:cs typeface="Times New Roman"/>
            </a:endParaRPr>
          </a:p>
          <a:p>
            <a:pPr algn="ctr"/>
            <a:r>
              <a:rPr lang="it-IT" sz="2800" dirty="0" smtClean="0">
                <a:solidFill>
                  <a:srgbClr val="000000"/>
                </a:solidFill>
                <a:latin typeface="Times New Roman"/>
                <a:cs typeface="Times New Roman"/>
              </a:rPr>
              <a:t>1.	TPL (produttività lorda)</a:t>
            </a:r>
          </a:p>
          <a:p>
            <a:pPr algn="ctr"/>
            <a:r>
              <a:rPr lang="it-IT" sz="2800" dirty="0" smtClean="0">
                <a:solidFill>
                  <a:srgbClr val="000000"/>
                </a:solidFill>
                <a:latin typeface="Times New Roman"/>
                <a:cs typeface="Times New Roman"/>
              </a:rPr>
              <a:t>2.	TPG (produttività delle fasce giovanili)</a:t>
            </a:r>
          </a:p>
          <a:p>
            <a:pPr algn="ctr"/>
            <a:r>
              <a:rPr lang="it-IT" sz="2800" dirty="0" smtClean="0">
                <a:solidFill>
                  <a:srgbClr val="000000"/>
                </a:solidFill>
                <a:latin typeface="Times New Roman"/>
                <a:cs typeface="Times New Roman"/>
              </a:rPr>
              <a:t>3.	Tasso di qualificazione</a:t>
            </a:r>
          </a:p>
          <a:p>
            <a:pPr algn="ctr"/>
            <a:r>
              <a:rPr lang="it-IT" sz="2800" dirty="0" smtClean="0">
                <a:solidFill>
                  <a:srgbClr val="000000"/>
                </a:solidFill>
                <a:latin typeface="Times New Roman"/>
                <a:cs typeface="Times New Roman"/>
              </a:rPr>
              <a:t>4.	Tasso di successo</a:t>
            </a:r>
          </a:p>
        </p:txBody>
      </p:sp>
      <p:sp>
        <p:nvSpPr>
          <p:cNvPr id="7" name="Titolo 1"/>
          <p:cNvSpPr txBox="1">
            <a:spLocks/>
          </p:cNvSpPr>
          <p:nvPr/>
        </p:nvSpPr>
        <p:spPr>
          <a:xfrm>
            <a:off x="457200" y="4452805"/>
            <a:ext cx="8229600" cy="1558527"/>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Times New Roman"/>
                <a:ea typeface="+mj-ea"/>
                <a:cs typeface="+mj-cs"/>
              </a:defRPr>
            </a:lvl1pPr>
          </a:lstStyle>
          <a:p>
            <a:r>
              <a:rPr lang="it-IT" dirty="0" err="1" smtClean="0"/>
              <a:t>permettebbe</a:t>
            </a:r>
            <a:r>
              <a:rPr lang="it-IT" dirty="0" smtClean="0"/>
              <a:t> di valutare, reindirizzare, confermare i programmi che vengono applicati alla formazione dei giovani di qualità. </a:t>
            </a:r>
          </a:p>
          <a:p>
            <a:r>
              <a:rPr lang="it-IT" b="1" dirty="0" smtClean="0"/>
              <a:t>Non farlo significa lasciare tutto al caso…. </a:t>
            </a:r>
            <a:endParaRPr lang="it-IT" b="1" dirty="0"/>
          </a:p>
        </p:txBody>
      </p:sp>
    </p:spTree>
    <p:extLst>
      <p:ext uri="{BB962C8B-B14F-4D97-AF65-F5344CB8AC3E}">
        <p14:creationId xmlns:p14="http://schemas.microsoft.com/office/powerpoint/2010/main" xmlns="" val="2583482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491396" y="5823446"/>
            <a:ext cx="6400800" cy="647112"/>
          </a:xfrm>
        </p:spPr>
        <p:txBody>
          <a:bodyPr>
            <a:normAutofit fontScale="47500" lnSpcReduction="20000"/>
          </a:bodyPr>
          <a:lstStyle/>
          <a:p>
            <a:r>
              <a:rPr lang="it-IT" dirty="0" smtClean="0"/>
              <a:t>Roma, Scuola dello Sport  - Centro di Preparazione Olimpica “Giulio Onesti”</a:t>
            </a:r>
            <a:br>
              <a:rPr lang="it-IT" dirty="0" smtClean="0"/>
            </a:br>
            <a:r>
              <a:rPr lang="it-IT" dirty="0" smtClean="0"/>
              <a:t> Venerdì 12 maggio 2017 - Ore 10:15</a:t>
            </a:r>
          </a:p>
        </p:txBody>
      </p:sp>
      <p:pic>
        <p:nvPicPr>
          <p:cNvPr id="4" name="Immagine 3" descr="ttp://www.stellealmeritosportivo.it/images/links/aoni.jpg"/>
          <p:cNvPicPr/>
          <p:nvPr/>
        </p:nvPicPr>
        <p:blipFill>
          <a:blip r:embed="rId2">
            <a:extLst>
              <a:ext uri="{28A0092B-C50C-407E-A947-70E740481C1C}">
                <a14:useLocalDpi xmlns:a14="http://schemas.microsoft.com/office/drawing/2010/main" xmlns="" val="0"/>
              </a:ext>
            </a:extLst>
          </a:blip>
          <a:srcRect/>
          <a:stretch>
            <a:fillRect/>
          </a:stretch>
        </p:blipFill>
        <p:spPr bwMode="auto">
          <a:xfrm>
            <a:off x="453056" y="479674"/>
            <a:ext cx="2120265" cy="764540"/>
          </a:xfrm>
          <a:prstGeom prst="rect">
            <a:avLst/>
          </a:prstGeom>
          <a:noFill/>
          <a:ln>
            <a:noFill/>
          </a:ln>
        </p:spPr>
      </p:pic>
      <p:pic>
        <p:nvPicPr>
          <p:cNvPr id="6" name="Immagine 5" descr="ttp://accademiamaestridellosport.newsocial.org/wp-content/uploads/2014/02/hdemia_logohead02.png"/>
          <p:cNvPicPr/>
          <p:nvPr/>
        </p:nvPicPr>
        <p:blipFill>
          <a:blip r:embed="rId3">
            <a:extLst>
              <a:ext uri="{28A0092B-C50C-407E-A947-70E740481C1C}">
                <a14:useLocalDpi xmlns:a14="http://schemas.microsoft.com/office/drawing/2010/main" xmlns="" val="0"/>
              </a:ext>
            </a:extLst>
          </a:blip>
          <a:srcRect/>
          <a:stretch>
            <a:fillRect/>
          </a:stretch>
        </p:blipFill>
        <p:spPr bwMode="auto">
          <a:xfrm>
            <a:off x="6640142" y="479675"/>
            <a:ext cx="1252054" cy="863812"/>
          </a:xfrm>
          <a:prstGeom prst="rect">
            <a:avLst/>
          </a:prstGeom>
          <a:noFill/>
          <a:ln>
            <a:noFill/>
          </a:ln>
        </p:spPr>
      </p:pic>
      <p:graphicFrame>
        <p:nvGraphicFramePr>
          <p:cNvPr id="8" name="Tabella 7"/>
          <p:cNvGraphicFramePr>
            <a:graphicFrameLocks noGrp="1"/>
          </p:cNvGraphicFramePr>
          <p:nvPr>
            <p:extLst>
              <p:ext uri="{D42A27DB-BD31-4B8C-83A1-F6EECF244321}">
                <p14:modId xmlns:p14="http://schemas.microsoft.com/office/powerpoint/2010/main" xmlns="" val="1092608351"/>
              </p:ext>
            </p:extLst>
          </p:nvPr>
        </p:nvGraphicFramePr>
        <p:xfrm>
          <a:off x="592664" y="1763884"/>
          <a:ext cx="8001002" cy="3414890"/>
        </p:xfrm>
        <a:graphic>
          <a:graphicData uri="http://schemas.openxmlformats.org/drawingml/2006/table">
            <a:tbl>
              <a:tblPr firstRow="1" bandRow="1">
                <a:tableStyleId>{22838BEF-8BB2-4498-84A7-C5851F593DF1}</a:tableStyleId>
              </a:tblPr>
              <a:tblGrid>
                <a:gridCol w="4868336"/>
                <a:gridCol w="3132666"/>
              </a:tblGrid>
              <a:tr h="1365956">
                <a:tc>
                  <a:txBody>
                    <a:bodyPr/>
                    <a:lstStyle/>
                    <a:p>
                      <a:pPr>
                        <a:spcAft>
                          <a:spcPts val="0"/>
                        </a:spcAft>
                      </a:pPr>
                      <a:r>
                        <a:rPr lang="it-IT" sz="2000" b="0" dirty="0">
                          <a:effectLst/>
                          <a:latin typeface="Times New Roman"/>
                          <a:cs typeface="Times New Roman"/>
                        </a:rPr>
                        <a:t>Medagliere olimpico: valutare le difficoltà dei podi come strumento di supporto alle scelte strategiche.</a:t>
                      </a:r>
                    </a:p>
                    <a:p>
                      <a:pPr>
                        <a:spcAft>
                          <a:spcPts val="0"/>
                        </a:spcAft>
                      </a:pPr>
                      <a:r>
                        <a:rPr lang="it-IT" sz="2000" b="0" dirty="0">
                          <a:effectLst/>
                          <a:latin typeface="Times New Roman"/>
                          <a:cs typeface="Times New Roman"/>
                        </a:rPr>
                        <a:t> </a:t>
                      </a:r>
                      <a:endParaRPr lang="it-IT" sz="2000" b="0" dirty="0">
                        <a:effectLst/>
                        <a:latin typeface="Times New Roman"/>
                        <a:ea typeface="ＭＳ 明朝"/>
                        <a:cs typeface="Times New Roman"/>
                      </a:endParaRPr>
                    </a:p>
                  </a:txBody>
                  <a:tcPr marL="68580" marR="68580" marT="0" marB="0"/>
                </a:tc>
                <a:tc>
                  <a:txBody>
                    <a:bodyPr/>
                    <a:lstStyle/>
                    <a:p>
                      <a:pPr>
                        <a:spcAft>
                          <a:spcPts val="0"/>
                        </a:spcAft>
                      </a:pPr>
                      <a:r>
                        <a:rPr lang="it-IT" sz="2000" b="0" dirty="0" err="1">
                          <a:effectLst/>
                          <a:latin typeface="Times New Roman"/>
                          <a:cs typeface="Times New Roman"/>
                        </a:rPr>
                        <a:t>MdS</a:t>
                      </a:r>
                      <a:r>
                        <a:rPr lang="it-IT" sz="2000" b="0" dirty="0">
                          <a:effectLst/>
                          <a:latin typeface="Times New Roman"/>
                          <a:cs typeface="Times New Roman"/>
                        </a:rPr>
                        <a:t> Marcello Standoli</a:t>
                      </a:r>
                      <a:endParaRPr lang="it-IT" sz="2000" b="0" dirty="0">
                        <a:effectLst/>
                        <a:latin typeface="Times New Roman"/>
                        <a:ea typeface="ＭＳ 明朝"/>
                        <a:cs typeface="Times New Roman"/>
                      </a:endParaRPr>
                    </a:p>
                  </a:txBody>
                  <a:tcPr marL="68580" marR="68580" marT="0" marB="0"/>
                </a:tc>
              </a:tr>
              <a:tr h="1024467">
                <a:tc>
                  <a:txBody>
                    <a:bodyPr/>
                    <a:lstStyle/>
                    <a:p>
                      <a:pPr>
                        <a:spcAft>
                          <a:spcPts val="0"/>
                        </a:spcAft>
                      </a:pPr>
                      <a:r>
                        <a:rPr lang="it-IT" sz="2000" dirty="0">
                          <a:effectLst/>
                          <a:latin typeface="Times New Roman"/>
                          <a:cs typeface="Times New Roman"/>
                        </a:rPr>
                        <a:t>Gli indicatori per </a:t>
                      </a:r>
                      <a:r>
                        <a:rPr lang="it-IT" sz="2000" dirty="0" smtClean="0">
                          <a:effectLst/>
                          <a:latin typeface="Times New Roman"/>
                          <a:cs typeface="Times New Roman"/>
                        </a:rPr>
                        <a:t>guidare i </a:t>
                      </a:r>
                      <a:r>
                        <a:rPr lang="it-IT" sz="2000" dirty="0">
                          <a:effectLst/>
                          <a:latin typeface="Times New Roman"/>
                          <a:cs typeface="Times New Roman"/>
                        </a:rPr>
                        <a:t>sistemi dedicati allo sviluppo agonistico giovanile.</a:t>
                      </a:r>
                    </a:p>
                    <a:p>
                      <a:pPr>
                        <a:spcAft>
                          <a:spcPts val="0"/>
                        </a:spcAft>
                      </a:pPr>
                      <a:r>
                        <a:rPr lang="it-IT" sz="2000" dirty="0">
                          <a:effectLst/>
                          <a:latin typeface="Times New Roman"/>
                          <a:cs typeface="Times New Roman"/>
                        </a:rPr>
                        <a:t> </a:t>
                      </a:r>
                      <a:endParaRPr lang="it-IT" sz="2000" dirty="0">
                        <a:effectLst/>
                        <a:latin typeface="Times New Roman"/>
                        <a:ea typeface="ＭＳ 明朝"/>
                        <a:cs typeface="Times New Roman"/>
                      </a:endParaRPr>
                    </a:p>
                  </a:txBody>
                  <a:tcPr marL="68580" marR="68580" marT="0" marB="0"/>
                </a:tc>
                <a:tc>
                  <a:txBody>
                    <a:bodyPr/>
                    <a:lstStyle/>
                    <a:p>
                      <a:pPr>
                        <a:spcAft>
                          <a:spcPts val="0"/>
                        </a:spcAft>
                      </a:pPr>
                      <a:r>
                        <a:rPr lang="it-IT" sz="2000">
                          <a:effectLst/>
                          <a:latin typeface="Times New Roman"/>
                          <a:cs typeface="Times New Roman"/>
                        </a:rPr>
                        <a:t>Dott. Maurizio Cevoli</a:t>
                      </a:r>
                      <a:endParaRPr lang="it-IT" sz="2000">
                        <a:effectLst/>
                        <a:latin typeface="Times New Roman"/>
                        <a:ea typeface="ＭＳ 明朝"/>
                        <a:cs typeface="Times New Roman"/>
                      </a:endParaRPr>
                    </a:p>
                  </a:txBody>
                  <a:tcPr marL="68580" marR="68580" marT="0" marB="0"/>
                </a:tc>
              </a:tr>
              <a:tr h="1024467">
                <a:tc>
                  <a:txBody>
                    <a:bodyPr/>
                    <a:lstStyle/>
                    <a:p>
                      <a:pPr>
                        <a:spcAft>
                          <a:spcPts val="0"/>
                        </a:spcAft>
                      </a:pPr>
                      <a:r>
                        <a:rPr lang="it-IT" sz="2000">
                          <a:effectLst/>
                          <a:latin typeface="Times New Roman"/>
                          <a:cs typeface="Times New Roman"/>
                        </a:rPr>
                        <a:t>Funzione dei database e facility applicabili al processo di sviluppo.</a:t>
                      </a:r>
                    </a:p>
                    <a:p>
                      <a:pPr>
                        <a:spcAft>
                          <a:spcPts val="0"/>
                        </a:spcAft>
                      </a:pPr>
                      <a:r>
                        <a:rPr lang="it-IT" sz="2000">
                          <a:effectLst/>
                          <a:latin typeface="Times New Roman"/>
                          <a:cs typeface="Times New Roman"/>
                        </a:rPr>
                        <a:t> </a:t>
                      </a:r>
                      <a:endParaRPr lang="it-IT" sz="2000">
                        <a:effectLst/>
                        <a:latin typeface="Times New Roman"/>
                        <a:ea typeface="ＭＳ 明朝"/>
                        <a:cs typeface="Times New Roman"/>
                      </a:endParaRPr>
                    </a:p>
                  </a:txBody>
                  <a:tcPr marL="68580" marR="68580" marT="0" marB="0"/>
                </a:tc>
                <a:tc>
                  <a:txBody>
                    <a:bodyPr/>
                    <a:lstStyle/>
                    <a:p>
                      <a:pPr>
                        <a:spcAft>
                          <a:spcPts val="0"/>
                        </a:spcAft>
                      </a:pPr>
                      <a:r>
                        <a:rPr lang="it-IT" sz="2000" dirty="0" err="1">
                          <a:effectLst/>
                          <a:latin typeface="Times New Roman"/>
                          <a:cs typeface="Times New Roman"/>
                        </a:rPr>
                        <a:t>MdS</a:t>
                      </a:r>
                      <a:r>
                        <a:rPr lang="it-IT" sz="2000" dirty="0">
                          <a:effectLst/>
                          <a:latin typeface="Times New Roman"/>
                          <a:cs typeface="Times New Roman"/>
                        </a:rPr>
                        <a:t> Giuseppe Antonini</a:t>
                      </a:r>
                      <a:endParaRPr lang="it-IT" sz="2000" dirty="0">
                        <a:effectLst/>
                        <a:latin typeface="Times New Roman"/>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xmlns="" val="357108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È importante ricordare che</a:t>
            </a:r>
            <a:endParaRPr lang="it-IT" dirty="0"/>
          </a:p>
        </p:txBody>
      </p:sp>
      <p:sp>
        <p:nvSpPr>
          <p:cNvPr id="6" name="Rettangolo arrotondato 5"/>
          <p:cNvSpPr/>
          <p:nvPr/>
        </p:nvSpPr>
        <p:spPr>
          <a:xfrm>
            <a:off x="1133399" y="1624892"/>
            <a:ext cx="6704803" cy="255340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800" dirty="0" smtClean="0">
              <a:solidFill>
                <a:srgbClr val="000000"/>
              </a:solidFill>
              <a:latin typeface="Times New Roman"/>
              <a:cs typeface="Times New Roman"/>
            </a:endParaRPr>
          </a:p>
          <a:p>
            <a:pPr algn="ctr"/>
            <a:r>
              <a:rPr lang="it-IT" sz="2800" dirty="0" smtClean="0">
                <a:solidFill>
                  <a:srgbClr val="000000"/>
                </a:solidFill>
                <a:latin typeface="Times New Roman"/>
                <a:cs typeface="Times New Roman"/>
              </a:rPr>
              <a:t>1.	TPL (produttività lorda)</a:t>
            </a:r>
          </a:p>
          <a:p>
            <a:pPr algn="ctr"/>
            <a:r>
              <a:rPr lang="it-IT" sz="2800" dirty="0" smtClean="0">
                <a:solidFill>
                  <a:srgbClr val="000000"/>
                </a:solidFill>
                <a:latin typeface="Times New Roman"/>
                <a:cs typeface="Times New Roman"/>
              </a:rPr>
              <a:t>2.	TPG (produttività delle fasce giovanili)</a:t>
            </a:r>
          </a:p>
          <a:p>
            <a:pPr algn="ctr"/>
            <a:r>
              <a:rPr lang="it-IT" sz="2800" dirty="0" smtClean="0">
                <a:solidFill>
                  <a:srgbClr val="000000"/>
                </a:solidFill>
                <a:latin typeface="Times New Roman"/>
                <a:cs typeface="Times New Roman"/>
              </a:rPr>
              <a:t>3.	Tasso di qualificazione</a:t>
            </a:r>
          </a:p>
          <a:p>
            <a:pPr algn="ctr"/>
            <a:r>
              <a:rPr lang="it-IT" sz="2800" dirty="0" smtClean="0">
                <a:solidFill>
                  <a:srgbClr val="000000"/>
                </a:solidFill>
                <a:latin typeface="Times New Roman"/>
                <a:cs typeface="Times New Roman"/>
              </a:rPr>
              <a:t>4.	Tasso di successo</a:t>
            </a:r>
          </a:p>
        </p:txBody>
      </p:sp>
      <p:sp>
        <p:nvSpPr>
          <p:cNvPr id="7" name="Titolo 1"/>
          <p:cNvSpPr txBox="1">
            <a:spLocks/>
          </p:cNvSpPr>
          <p:nvPr/>
        </p:nvSpPr>
        <p:spPr>
          <a:xfrm>
            <a:off x="609600" y="494669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Times New Roman"/>
                <a:ea typeface="+mj-ea"/>
                <a:cs typeface="+mj-cs"/>
              </a:defRPr>
            </a:lvl1pPr>
          </a:lstStyle>
          <a:p>
            <a:r>
              <a:rPr lang="it-IT" dirty="0" smtClean="0"/>
              <a:t>I tassi indicano ma </a:t>
            </a:r>
            <a:r>
              <a:rPr lang="it-IT" b="1" dirty="0" smtClean="0"/>
              <a:t>non spiegano.</a:t>
            </a:r>
            <a:endParaRPr lang="it-IT" dirty="0"/>
          </a:p>
        </p:txBody>
      </p:sp>
    </p:spTree>
    <p:extLst>
      <p:ext uri="{BB962C8B-B14F-4D97-AF65-F5344CB8AC3E}">
        <p14:creationId xmlns:p14="http://schemas.microsoft.com/office/powerpoint/2010/main" xmlns="" val="1036235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981251"/>
          </a:xfrm>
        </p:spPr>
        <p:txBody>
          <a:bodyPr>
            <a:noAutofit/>
          </a:bodyPr>
          <a:lstStyle/>
          <a:p>
            <a:r>
              <a:rPr lang="it-IT" sz="2400" dirty="0" smtClean="0">
                <a:solidFill>
                  <a:schemeClr val="bg1"/>
                </a:solidFill>
              </a:rPr>
              <a:t>Il monitoraggio è la parte terminale di un complesso sistema di pianificazione:</a:t>
            </a:r>
            <a:endParaRPr lang="it-IT" sz="2400" dirty="0">
              <a:solidFill>
                <a:schemeClr val="bg1"/>
              </a:solidFill>
            </a:endParaRPr>
          </a:p>
        </p:txBody>
      </p:sp>
      <p:sp>
        <p:nvSpPr>
          <p:cNvPr id="4" name="Rettangolo arrotondato 3"/>
          <p:cNvSpPr/>
          <p:nvPr/>
        </p:nvSpPr>
        <p:spPr>
          <a:xfrm>
            <a:off x="347307" y="1542501"/>
            <a:ext cx="8229600" cy="701162"/>
          </a:xfrm>
          <a:prstGeom prst="roundRect">
            <a:avLst/>
          </a:prstGeom>
          <a:solidFill>
            <a:schemeClr val="bg1"/>
          </a:solid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solidFill>
                  <a:srgbClr val="000090"/>
                </a:solidFill>
                <a:latin typeface="Times New Roman"/>
                <a:cs typeface="Times New Roman"/>
              </a:rPr>
              <a:t>Le informazioni hanno lo scopo di risolvere l’incertezza permettendo la scelta tra alternative diverse. </a:t>
            </a:r>
            <a:endParaRPr lang="it-IT" dirty="0">
              <a:solidFill>
                <a:srgbClr val="000090"/>
              </a:solidFill>
              <a:latin typeface="Times New Roman"/>
              <a:cs typeface="Times New Roman"/>
            </a:endParaRPr>
          </a:p>
        </p:txBody>
      </p:sp>
      <p:sp>
        <p:nvSpPr>
          <p:cNvPr id="5" name="Rettangolo arrotondato 4"/>
          <p:cNvSpPr/>
          <p:nvPr/>
        </p:nvSpPr>
        <p:spPr>
          <a:xfrm>
            <a:off x="347307" y="2485551"/>
            <a:ext cx="8229600" cy="700805"/>
          </a:xfrm>
          <a:prstGeom prst="roundRect">
            <a:avLst/>
          </a:prstGeom>
          <a:solidFill>
            <a:schemeClr val="bg1"/>
          </a:solid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solidFill>
                  <a:srgbClr val="000090"/>
                </a:solidFill>
                <a:latin typeface="Times New Roman"/>
                <a:cs typeface="Times New Roman"/>
              </a:rPr>
              <a:t>Nessun dato è in grado – da solo – di spiegare un fenomeno</a:t>
            </a:r>
          </a:p>
          <a:p>
            <a:pPr algn="ctr"/>
            <a:r>
              <a:rPr lang="it-IT" dirty="0" smtClean="0">
                <a:solidFill>
                  <a:srgbClr val="000090"/>
                </a:solidFill>
                <a:latin typeface="Times New Roman"/>
                <a:cs typeface="Times New Roman"/>
              </a:rPr>
              <a:t>È indispensabile la mediazione dei modelli interpretativi. </a:t>
            </a:r>
            <a:endParaRPr lang="it-IT" dirty="0">
              <a:solidFill>
                <a:srgbClr val="000090"/>
              </a:solidFill>
              <a:latin typeface="Times New Roman"/>
              <a:cs typeface="Times New Roman"/>
            </a:endParaRPr>
          </a:p>
        </p:txBody>
      </p:sp>
      <p:cxnSp>
        <p:nvCxnSpPr>
          <p:cNvPr id="14" name="Connettore 4 13"/>
          <p:cNvCxnSpPr>
            <a:stCxn id="20" idx="0"/>
            <a:endCxn id="8" idx="0"/>
          </p:cNvCxnSpPr>
          <p:nvPr/>
        </p:nvCxnSpPr>
        <p:spPr>
          <a:xfrm rot="16200000" flipV="1">
            <a:off x="5497196" y="1726486"/>
            <a:ext cx="12700" cy="5990129"/>
          </a:xfrm>
          <a:prstGeom prst="bentConnector3">
            <a:avLst>
              <a:gd name="adj1" fmla="val 4735063"/>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3" name="Gruppo 2"/>
          <p:cNvGrpSpPr/>
          <p:nvPr/>
        </p:nvGrpSpPr>
        <p:grpSpPr>
          <a:xfrm>
            <a:off x="151848" y="4721551"/>
            <a:ext cx="8780446" cy="1311544"/>
            <a:chOff x="151848" y="4721551"/>
            <a:chExt cx="8780446" cy="1311544"/>
          </a:xfrm>
        </p:grpSpPr>
        <p:sp>
          <p:nvSpPr>
            <p:cNvPr id="6" name="Ovale 5"/>
            <p:cNvSpPr/>
            <p:nvPr/>
          </p:nvSpPr>
          <p:spPr>
            <a:xfrm>
              <a:off x="151848" y="4887224"/>
              <a:ext cx="898964" cy="78105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smtClean="0">
                  <a:latin typeface="Times New Roman"/>
                </a:rPr>
                <a:t>DATI</a:t>
              </a:r>
              <a:endParaRPr lang="it-IT" sz="1400" dirty="0">
                <a:latin typeface="Times New Roman"/>
              </a:endParaRPr>
            </a:p>
          </p:txBody>
        </p:sp>
        <p:sp>
          <p:nvSpPr>
            <p:cNvPr id="7" name="Freccia destra 6"/>
            <p:cNvSpPr/>
            <p:nvPr/>
          </p:nvSpPr>
          <p:spPr>
            <a:xfrm>
              <a:off x="1118185" y="5135722"/>
              <a:ext cx="657778" cy="288884"/>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400" dirty="0">
                <a:latin typeface="Times New Roman"/>
              </a:endParaRPr>
            </a:p>
          </p:txBody>
        </p:sp>
        <p:sp>
          <p:nvSpPr>
            <p:cNvPr id="8" name="Cubo 7"/>
            <p:cNvSpPr/>
            <p:nvPr/>
          </p:nvSpPr>
          <p:spPr>
            <a:xfrm>
              <a:off x="1808425" y="4721551"/>
              <a:ext cx="1173424" cy="855955"/>
            </a:xfrm>
            <a:prstGeom prst="cub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smtClean="0">
                  <a:solidFill>
                    <a:srgbClr val="000090"/>
                  </a:solidFill>
                  <a:latin typeface="Times New Roman"/>
                </a:rPr>
                <a:t>MODELLO</a:t>
              </a:r>
              <a:endParaRPr lang="it-IT" sz="1400" dirty="0">
                <a:solidFill>
                  <a:srgbClr val="000090"/>
                </a:solidFill>
                <a:latin typeface="Times New Roman"/>
              </a:endParaRPr>
            </a:p>
          </p:txBody>
        </p:sp>
        <p:sp>
          <p:nvSpPr>
            <p:cNvPr id="9" name="Disco magnetico 8"/>
            <p:cNvSpPr/>
            <p:nvPr/>
          </p:nvSpPr>
          <p:spPr>
            <a:xfrm>
              <a:off x="3796329" y="4749163"/>
              <a:ext cx="1371579" cy="952597"/>
            </a:xfrm>
            <a:prstGeom prst="flowChartMagneticDisk">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smtClean="0">
                  <a:solidFill>
                    <a:srgbClr val="000090"/>
                  </a:solidFill>
                  <a:latin typeface="Times New Roman"/>
                </a:rPr>
                <a:t>INFORMAZIONI</a:t>
              </a:r>
              <a:endParaRPr lang="it-IT" sz="1400" dirty="0">
                <a:solidFill>
                  <a:srgbClr val="000090"/>
                </a:solidFill>
                <a:latin typeface="Times New Roman"/>
              </a:endParaRPr>
            </a:p>
          </p:txBody>
        </p:sp>
        <p:sp>
          <p:nvSpPr>
            <p:cNvPr id="10" name="Freccia destra 9"/>
            <p:cNvSpPr/>
            <p:nvPr/>
          </p:nvSpPr>
          <p:spPr>
            <a:xfrm>
              <a:off x="3050859" y="5135722"/>
              <a:ext cx="657778" cy="345142"/>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400" dirty="0">
                <a:latin typeface="Times New Roman"/>
              </a:endParaRPr>
            </a:p>
          </p:txBody>
        </p:sp>
        <p:sp>
          <p:nvSpPr>
            <p:cNvPr id="11" name="Rettangolo 10"/>
            <p:cNvSpPr/>
            <p:nvPr/>
          </p:nvSpPr>
          <p:spPr>
            <a:xfrm>
              <a:off x="5949882" y="5011467"/>
              <a:ext cx="942816" cy="524620"/>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smtClean="0">
                  <a:latin typeface="Times New Roman"/>
                </a:rPr>
                <a:t>SCELTA</a:t>
              </a:r>
              <a:endParaRPr lang="it-IT" sz="1400" dirty="0">
                <a:latin typeface="Times New Roman"/>
              </a:endParaRPr>
            </a:p>
          </p:txBody>
        </p:sp>
        <p:sp>
          <p:nvSpPr>
            <p:cNvPr id="12" name="Freccia destra 11"/>
            <p:cNvSpPr/>
            <p:nvPr/>
          </p:nvSpPr>
          <p:spPr>
            <a:xfrm>
              <a:off x="5204961" y="5108109"/>
              <a:ext cx="657778" cy="372755"/>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400" dirty="0">
                <a:latin typeface="Times New Roman"/>
              </a:endParaRPr>
            </a:p>
          </p:txBody>
        </p:sp>
        <p:sp>
          <p:nvSpPr>
            <p:cNvPr id="18" name="Rettangolo 17"/>
            <p:cNvSpPr/>
            <p:nvPr/>
          </p:nvSpPr>
          <p:spPr>
            <a:xfrm>
              <a:off x="6102282" y="5163867"/>
              <a:ext cx="942816" cy="524620"/>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smtClean="0">
                  <a:latin typeface="Times New Roman"/>
                </a:rPr>
                <a:t>SCELTA</a:t>
              </a:r>
              <a:endParaRPr lang="it-IT" sz="1400" dirty="0">
                <a:latin typeface="Times New Roman"/>
              </a:endParaRPr>
            </a:p>
          </p:txBody>
        </p:sp>
        <p:sp>
          <p:nvSpPr>
            <p:cNvPr id="19" name="Rettangolo 18"/>
            <p:cNvSpPr/>
            <p:nvPr/>
          </p:nvSpPr>
          <p:spPr>
            <a:xfrm>
              <a:off x="6254682" y="5316267"/>
              <a:ext cx="942816" cy="524620"/>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smtClean="0">
                  <a:latin typeface="Times New Roman"/>
                </a:rPr>
                <a:t>SCELTA</a:t>
              </a:r>
              <a:endParaRPr lang="it-IT" sz="1400" dirty="0">
                <a:latin typeface="Times New Roman"/>
              </a:endParaRPr>
            </a:p>
          </p:txBody>
        </p:sp>
        <p:sp>
          <p:nvSpPr>
            <p:cNvPr id="20" name="Cubo 19"/>
            <p:cNvSpPr/>
            <p:nvPr/>
          </p:nvSpPr>
          <p:spPr>
            <a:xfrm>
              <a:off x="7758870" y="4721551"/>
              <a:ext cx="1173424" cy="1311544"/>
            </a:xfrm>
            <a:prstGeom prst="cub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smtClean="0">
                  <a:solidFill>
                    <a:srgbClr val="000090"/>
                  </a:solidFill>
                  <a:latin typeface="Times New Roman"/>
                </a:rPr>
                <a:t>MONITORAGGIO</a:t>
              </a:r>
              <a:endParaRPr lang="it-IT" sz="1400" dirty="0">
                <a:solidFill>
                  <a:srgbClr val="000090"/>
                </a:solidFill>
                <a:latin typeface="Times New Roman"/>
              </a:endParaRPr>
            </a:p>
          </p:txBody>
        </p:sp>
        <p:sp>
          <p:nvSpPr>
            <p:cNvPr id="23" name="Freccia destra 22"/>
            <p:cNvSpPr/>
            <p:nvPr/>
          </p:nvSpPr>
          <p:spPr>
            <a:xfrm>
              <a:off x="7197498" y="5549894"/>
              <a:ext cx="561372" cy="372755"/>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400" dirty="0">
                <a:latin typeface="Times New Roman"/>
              </a:endParaRPr>
            </a:p>
          </p:txBody>
        </p:sp>
      </p:grpSp>
      <p:cxnSp>
        <p:nvCxnSpPr>
          <p:cNvPr id="29" name="Connettore 4 28"/>
          <p:cNvCxnSpPr>
            <a:stCxn id="8" idx="3"/>
            <a:endCxn id="6" idx="4"/>
          </p:cNvCxnSpPr>
          <p:nvPr/>
        </p:nvCxnSpPr>
        <p:spPr>
          <a:xfrm rot="5400000">
            <a:off x="1399349" y="4779488"/>
            <a:ext cx="90776" cy="1686813"/>
          </a:xfrm>
          <a:prstGeom prst="bentConnector3">
            <a:avLst>
              <a:gd name="adj1" fmla="val 701628"/>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Rettangolo 12"/>
          <p:cNvSpPr/>
          <p:nvPr/>
        </p:nvSpPr>
        <p:spPr>
          <a:xfrm>
            <a:off x="4641366" y="3697111"/>
            <a:ext cx="2921831" cy="254000"/>
          </a:xfrm>
          <a:prstGeom prst="rect">
            <a:avLst/>
          </a:prstGeom>
          <a:solidFill>
            <a:schemeClr val="bg1"/>
          </a:solidFill>
          <a:ln w="28575"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90"/>
                </a:solidFill>
                <a:latin typeface="Times New Roman"/>
                <a:cs typeface="Times New Roman"/>
              </a:rPr>
              <a:t>Modifica del modello interpretativo</a:t>
            </a:r>
            <a:endParaRPr lang="it-IT" sz="1200" dirty="0">
              <a:solidFill>
                <a:srgbClr val="000090"/>
              </a:solidFill>
              <a:latin typeface="Times New Roman"/>
              <a:cs typeface="Times New Roman"/>
            </a:endParaRPr>
          </a:p>
        </p:txBody>
      </p:sp>
      <p:sp>
        <p:nvSpPr>
          <p:cNvPr id="21" name="Rettangolo 20"/>
          <p:cNvSpPr/>
          <p:nvPr/>
        </p:nvSpPr>
        <p:spPr>
          <a:xfrm>
            <a:off x="786806" y="6347178"/>
            <a:ext cx="2921831" cy="254000"/>
          </a:xfrm>
          <a:prstGeom prst="rect">
            <a:avLst/>
          </a:prstGeom>
          <a:solidFill>
            <a:schemeClr val="bg1"/>
          </a:solidFill>
          <a:ln w="28575"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smtClean="0">
                <a:solidFill>
                  <a:srgbClr val="000090"/>
                </a:solidFill>
                <a:latin typeface="Times New Roman"/>
                <a:cs typeface="Times New Roman"/>
              </a:rPr>
              <a:t>Nuova richiesta di dati</a:t>
            </a:r>
            <a:endParaRPr lang="it-IT" sz="1200" dirty="0">
              <a:solidFill>
                <a:srgbClr val="000090"/>
              </a:solidFill>
              <a:latin typeface="Times New Roman"/>
              <a:cs typeface="Times New Roman"/>
            </a:endParaRPr>
          </a:p>
        </p:txBody>
      </p:sp>
    </p:spTree>
    <p:extLst>
      <p:ext uri="{BB962C8B-B14F-4D97-AF65-F5344CB8AC3E}">
        <p14:creationId xmlns:p14="http://schemas.microsoft.com/office/powerpoint/2010/main" xmlns="" val="229449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Avere un sistema di pianificazione significa:</a:t>
            </a:r>
            <a:endParaRPr lang="it-IT" dirty="0"/>
          </a:p>
        </p:txBody>
      </p:sp>
      <p:sp>
        <p:nvSpPr>
          <p:cNvPr id="6" name="Rettangolo arrotondato 5"/>
          <p:cNvSpPr/>
          <p:nvPr/>
        </p:nvSpPr>
        <p:spPr>
          <a:xfrm>
            <a:off x="211403" y="1638558"/>
            <a:ext cx="8691921" cy="406905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514350" indent="-514350" algn="ctr">
              <a:buAutoNum type="arabicParenBoth"/>
            </a:pPr>
            <a:r>
              <a:rPr lang="it-IT" sz="2800" dirty="0" smtClean="0">
                <a:solidFill>
                  <a:srgbClr val="000000"/>
                </a:solidFill>
                <a:latin typeface="Times New Roman"/>
                <a:cs typeface="Times New Roman"/>
              </a:rPr>
              <a:t>individuare le </a:t>
            </a:r>
            <a:r>
              <a:rPr lang="it-IT" sz="2800" dirty="0">
                <a:solidFill>
                  <a:srgbClr val="000000"/>
                </a:solidFill>
                <a:latin typeface="Times New Roman"/>
                <a:cs typeface="Times New Roman"/>
              </a:rPr>
              <a:t>relazioni tra le varie parti che compongono </a:t>
            </a:r>
            <a:r>
              <a:rPr lang="it-IT" sz="2800" dirty="0" smtClean="0">
                <a:solidFill>
                  <a:srgbClr val="000000"/>
                </a:solidFill>
                <a:latin typeface="Times New Roman"/>
                <a:cs typeface="Times New Roman"/>
              </a:rPr>
              <a:t>il sistema, </a:t>
            </a:r>
          </a:p>
          <a:p>
            <a:pPr marL="514350" indent="-514350" algn="ctr">
              <a:buAutoNum type="arabicParenBoth"/>
            </a:pPr>
            <a:r>
              <a:rPr lang="it-IT" sz="2800" dirty="0">
                <a:solidFill>
                  <a:srgbClr val="000000"/>
                </a:solidFill>
                <a:latin typeface="Times New Roman"/>
                <a:cs typeface="Times New Roman"/>
              </a:rPr>
              <a:t>d</a:t>
            </a:r>
            <a:r>
              <a:rPr lang="it-IT" sz="2800" dirty="0" smtClean="0">
                <a:solidFill>
                  <a:srgbClr val="000000"/>
                </a:solidFill>
                <a:latin typeface="Times New Roman"/>
                <a:cs typeface="Times New Roman"/>
              </a:rPr>
              <a:t>eterminare valori </a:t>
            </a:r>
            <a:r>
              <a:rPr lang="it-IT" sz="2800" dirty="0">
                <a:solidFill>
                  <a:srgbClr val="000000"/>
                </a:solidFill>
                <a:latin typeface="Times New Roman"/>
                <a:cs typeface="Times New Roman"/>
              </a:rPr>
              <a:t>incogniti (cosa succede se .... ), </a:t>
            </a:r>
            <a:endParaRPr lang="it-IT" sz="2800" dirty="0" smtClean="0">
              <a:solidFill>
                <a:srgbClr val="000000"/>
              </a:solidFill>
              <a:latin typeface="Times New Roman"/>
              <a:cs typeface="Times New Roman"/>
            </a:endParaRPr>
          </a:p>
          <a:p>
            <a:pPr marL="514350" indent="-514350" algn="ctr">
              <a:buAutoNum type="arabicParenBoth"/>
            </a:pPr>
            <a:r>
              <a:rPr lang="it-IT" sz="2800" dirty="0">
                <a:solidFill>
                  <a:srgbClr val="000000"/>
                </a:solidFill>
                <a:latin typeface="Times New Roman"/>
                <a:cs typeface="Times New Roman"/>
              </a:rPr>
              <a:t>v</a:t>
            </a:r>
            <a:r>
              <a:rPr lang="it-IT" sz="2800" dirty="0" smtClean="0">
                <a:solidFill>
                  <a:srgbClr val="000000"/>
                </a:solidFill>
                <a:latin typeface="Times New Roman"/>
                <a:cs typeface="Times New Roman"/>
              </a:rPr>
              <a:t>alutare le </a:t>
            </a:r>
            <a:r>
              <a:rPr lang="it-IT" sz="2800" dirty="0">
                <a:solidFill>
                  <a:srgbClr val="000000"/>
                </a:solidFill>
                <a:latin typeface="Times New Roman"/>
                <a:cs typeface="Times New Roman"/>
              </a:rPr>
              <a:t>opzioni di piano </a:t>
            </a:r>
            <a:r>
              <a:rPr lang="it-IT" sz="2800" dirty="0" smtClean="0">
                <a:solidFill>
                  <a:srgbClr val="000000"/>
                </a:solidFill>
                <a:latin typeface="Times New Roman"/>
                <a:cs typeface="Times New Roman"/>
              </a:rPr>
              <a:t>(progetti </a:t>
            </a:r>
            <a:r>
              <a:rPr lang="it-IT" sz="2800" dirty="0">
                <a:solidFill>
                  <a:srgbClr val="000000"/>
                </a:solidFill>
                <a:latin typeface="Times New Roman"/>
                <a:cs typeface="Times New Roman"/>
              </a:rPr>
              <a:t>tecnici, </a:t>
            </a:r>
            <a:r>
              <a:rPr lang="it-IT" sz="2800" dirty="0" smtClean="0">
                <a:solidFill>
                  <a:srgbClr val="000000"/>
                </a:solidFill>
                <a:latin typeface="Times New Roman"/>
                <a:cs typeface="Times New Roman"/>
              </a:rPr>
              <a:t>piani territoriali </a:t>
            </a:r>
            <a:r>
              <a:rPr lang="it-IT" sz="2800" dirty="0">
                <a:solidFill>
                  <a:srgbClr val="000000"/>
                </a:solidFill>
                <a:latin typeface="Times New Roman"/>
                <a:cs typeface="Times New Roman"/>
              </a:rPr>
              <a:t>di sviluppo, </a:t>
            </a:r>
            <a:r>
              <a:rPr lang="it-IT" sz="2800" dirty="0" smtClean="0">
                <a:solidFill>
                  <a:srgbClr val="000000"/>
                </a:solidFill>
                <a:latin typeface="Times New Roman"/>
                <a:cs typeface="Times New Roman"/>
              </a:rPr>
              <a:t>progetti dedicati ...</a:t>
            </a:r>
            <a:r>
              <a:rPr lang="it-IT" sz="2800" dirty="0">
                <a:solidFill>
                  <a:srgbClr val="000000"/>
                </a:solidFill>
                <a:latin typeface="Times New Roman"/>
                <a:cs typeface="Times New Roman"/>
              </a:rPr>
              <a:t>)</a:t>
            </a:r>
            <a:r>
              <a:rPr lang="it-IT" sz="2800" dirty="0" smtClean="0">
                <a:solidFill>
                  <a:srgbClr val="000000"/>
                </a:solidFill>
                <a:effectLst/>
                <a:latin typeface="Times New Roman"/>
                <a:cs typeface="Times New Roman"/>
              </a:rPr>
              <a:t> </a:t>
            </a:r>
            <a:endParaRPr lang="it-IT" sz="2800" dirty="0" smtClean="0">
              <a:solidFill>
                <a:srgbClr val="000000"/>
              </a:solidFill>
              <a:latin typeface="Times New Roman"/>
              <a:cs typeface="Times New Roman"/>
            </a:endParaRPr>
          </a:p>
        </p:txBody>
      </p:sp>
    </p:spTree>
    <p:extLst>
      <p:ext uri="{BB962C8B-B14F-4D97-AF65-F5344CB8AC3E}">
        <p14:creationId xmlns:p14="http://schemas.microsoft.com/office/powerpoint/2010/main" xmlns="" val="28087795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0209" y="274638"/>
            <a:ext cx="8766770" cy="1143000"/>
          </a:xfrm>
        </p:spPr>
        <p:txBody>
          <a:bodyPr>
            <a:noAutofit/>
          </a:bodyPr>
          <a:lstStyle/>
          <a:p>
            <a:r>
              <a:rPr lang="it-IT" sz="2400" dirty="0">
                <a:solidFill>
                  <a:srgbClr val="000000"/>
                </a:solidFill>
                <a:cs typeface="Times New Roman"/>
              </a:rPr>
              <a:t>Il TCA (tasso di conversione agonistica) esprime la propensione del sistema a trasformare giovani atleti in </a:t>
            </a:r>
            <a:r>
              <a:rPr lang="it-IT" sz="2400" dirty="0" smtClean="0">
                <a:solidFill>
                  <a:srgbClr val="000000"/>
                </a:solidFill>
                <a:cs typeface="Times New Roman"/>
              </a:rPr>
              <a:t>coltivazione</a:t>
            </a:r>
            <a:br>
              <a:rPr lang="it-IT" sz="2400" dirty="0" smtClean="0">
                <a:solidFill>
                  <a:srgbClr val="000000"/>
                </a:solidFill>
                <a:cs typeface="Times New Roman"/>
              </a:rPr>
            </a:br>
            <a:r>
              <a:rPr lang="it-IT" sz="2400" dirty="0" smtClean="0">
                <a:solidFill>
                  <a:srgbClr val="000000"/>
                </a:solidFill>
                <a:cs typeface="Times New Roman"/>
              </a:rPr>
              <a:t>in </a:t>
            </a:r>
            <a:r>
              <a:rPr lang="it-IT" sz="2400" dirty="0">
                <a:solidFill>
                  <a:srgbClr val="000000"/>
                </a:solidFill>
                <a:cs typeface="Times New Roman"/>
              </a:rPr>
              <a:t>atleti capaci di competere </a:t>
            </a:r>
            <a:endParaRPr lang="it-IT" sz="2400" dirty="0"/>
          </a:p>
        </p:txBody>
      </p:sp>
      <p:sp>
        <p:nvSpPr>
          <p:cNvPr id="4" name="Rettangolo 3"/>
          <p:cNvSpPr/>
          <p:nvPr/>
        </p:nvSpPr>
        <p:spPr>
          <a:xfrm>
            <a:off x="1433817" y="1619438"/>
            <a:ext cx="6595561" cy="73734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solidFill>
                  <a:srgbClr val="000000"/>
                </a:solidFill>
                <a:latin typeface="Times New Roman"/>
                <a:cs typeface="Times New Roman"/>
              </a:rPr>
              <a:t>TesseratiG</a:t>
            </a:r>
            <a:r>
              <a:rPr lang="it-IT" dirty="0" smtClean="0">
                <a:solidFill>
                  <a:srgbClr val="000000"/>
                </a:solidFill>
                <a:latin typeface="Times New Roman"/>
                <a:cs typeface="Times New Roman"/>
              </a:rPr>
              <a:t>(t) = Totale dei tesserati categorie giovanili</a:t>
            </a:r>
            <a:endParaRPr lang="it-IT" dirty="0">
              <a:solidFill>
                <a:srgbClr val="000000"/>
              </a:solidFill>
              <a:latin typeface="Times New Roman"/>
              <a:cs typeface="Times New Roman"/>
            </a:endParaRPr>
          </a:p>
        </p:txBody>
      </p:sp>
      <p:sp>
        <p:nvSpPr>
          <p:cNvPr id="5" name="Rettangolo 4"/>
          <p:cNvSpPr/>
          <p:nvPr/>
        </p:nvSpPr>
        <p:spPr>
          <a:xfrm>
            <a:off x="1217521" y="2555587"/>
            <a:ext cx="6595561" cy="73734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solidFill>
                  <a:srgbClr val="000000"/>
                </a:solidFill>
                <a:latin typeface="Times New Roman"/>
                <a:cs typeface="Times New Roman"/>
              </a:rPr>
              <a:t>Agonisti(t) = Totale dei tesserati in categorie assolute con almeno una partecipazione a livello internazionale</a:t>
            </a:r>
            <a:endParaRPr lang="it-IT" dirty="0">
              <a:solidFill>
                <a:srgbClr val="000000"/>
              </a:solidFill>
              <a:latin typeface="Times New Roman"/>
              <a:cs typeface="Times New Roman"/>
            </a:endParaRPr>
          </a:p>
        </p:txBody>
      </p:sp>
      <p:sp>
        <p:nvSpPr>
          <p:cNvPr id="6" name="Rettangolo 5"/>
          <p:cNvSpPr/>
          <p:nvPr/>
        </p:nvSpPr>
        <p:spPr>
          <a:xfrm>
            <a:off x="714462" y="3502151"/>
            <a:ext cx="7751889" cy="127912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solidFill>
                  <a:srgbClr val="000000"/>
                </a:solidFill>
                <a:latin typeface="Times New Roman"/>
                <a:cs typeface="Times New Roman"/>
              </a:rPr>
              <a:t>		Agonisti(t)	</a:t>
            </a:r>
          </a:p>
          <a:p>
            <a:pPr algn="ctr"/>
            <a:r>
              <a:rPr lang="it-IT" dirty="0" smtClean="0">
                <a:solidFill>
                  <a:srgbClr val="000000"/>
                </a:solidFill>
                <a:latin typeface="Times New Roman"/>
                <a:cs typeface="Times New Roman"/>
              </a:rPr>
              <a:t>TCA	=	-------------------------------------------------	X 100</a:t>
            </a:r>
          </a:p>
          <a:p>
            <a:pPr algn="ctr"/>
            <a:r>
              <a:rPr lang="it-IT" dirty="0" smtClean="0">
                <a:solidFill>
                  <a:srgbClr val="000000"/>
                </a:solidFill>
                <a:latin typeface="Times New Roman"/>
                <a:cs typeface="Times New Roman"/>
              </a:rPr>
              <a:t>		</a:t>
            </a:r>
            <a:r>
              <a:rPr lang="it-IT" dirty="0" err="1" smtClean="0">
                <a:solidFill>
                  <a:srgbClr val="000000"/>
                </a:solidFill>
                <a:latin typeface="Times New Roman"/>
                <a:cs typeface="Times New Roman"/>
              </a:rPr>
              <a:t>TesseratiG</a:t>
            </a:r>
            <a:r>
              <a:rPr lang="it-IT" dirty="0" smtClean="0">
                <a:solidFill>
                  <a:srgbClr val="000000"/>
                </a:solidFill>
                <a:latin typeface="Times New Roman"/>
                <a:cs typeface="Times New Roman"/>
              </a:rPr>
              <a:t>(t-1) - (</a:t>
            </a:r>
            <a:r>
              <a:rPr lang="it-IT" dirty="0" err="1" smtClean="0">
                <a:solidFill>
                  <a:srgbClr val="000000"/>
                </a:solidFill>
                <a:latin typeface="Times New Roman"/>
                <a:cs typeface="Times New Roman"/>
              </a:rPr>
              <a:t>TesseratiG</a:t>
            </a:r>
            <a:r>
              <a:rPr lang="it-IT" dirty="0" smtClean="0">
                <a:solidFill>
                  <a:srgbClr val="000000"/>
                </a:solidFill>
                <a:latin typeface="Times New Roman"/>
                <a:cs typeface="Times New Roman"/>
              </a:rPr>
              <a:t>(t-1) x 0,913)	</a:t>
            </a:r>
          </a:p>
        </p:txBody>
      </p:sp>
      <p:sp>
        <p:nvSpPr>
          <p:cNvPr id="7" name="Rettangolo 6"/>
          <p:cNvSpPr/>
          <p:nvPr/>
        </p:nvSpPr>
        <p:spPr>
          <a:xfrm>
            <a:off x="457200" y="5120442"/>
            <a:ext cx="8459779" cy="106505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solidFill>
                  <a:srgbClr val="000090"/>
                </a:solidFill>
                <a:latin typeface="Times New Roman"/>
                <a:cs typeface="Times New Roman"/>
              </a:rPr>
              <a:t>Il sistema di pianificazione deve saper tramutare le misure di stock in misure di flusso</a:t>
            </a:r>
            <a:endParaRPr lang="it-IT" dirty="0">
              <a:solidFill>
                <a:srgbClr val="000090"/>
              </a:solidFill>
              <a:latin typeface="Times New Roman"/>
              <a:cs typeface="Times New Roman"/>
            </a:endParaRPr>
          </a:p>
        </p:txBody>
      </p:sp>
    </p:spTree>
    <p:extLst>
      <p:ext uri="{BB962C8B-B14F-4D97-AF65-F5344CB8AC3E}">
        <p14:creationId xmlns:p14="http://schemas.microsoft.com/office/powerpoint/2010/main" xmlns="" val="73748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6333" y="274638"/>
            <a:ext cx="8748889" cy="1143000"/>
          </a:xfrm>
        </p:spPr>
        <p:txBody>
          <a:bodyPr>
            <a:normAutofit/>
          </a:bodyPr>
          <a:lstStyle/>
          <a:p>
            <a:r>
              <a:rPr lang="it-IT" dirty="0" smtClean="0"/>
              <a:t>Pianificare significa governare.</a:t>
            </a:r>
            <a:endParaRPr lang="it-IT" dirty="0"/>
          </a:p>
        </p:txBody>
      </p:sp>
      <p:sp>
        <p:nvSpPr>
          <p:cNvPr id="4" name="Rettangolo 3"/>
          <p:cNvSpPr/>
          <p:nvPr/>
        </p:nvSpPr>
        <p:spPr>
          <a:xfrm>
            <a:off x="296333" y="1665112"/>
            <a:ext cx="8579556" cy="354188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800" dirty="0" smtClean="0">
                <a:solidFill>
                  <a:srgbClr val="000090"/>
                </a:solidFill>
                <a:latin typeface="Times New Roman"/>
                <a:cs typeface="Times New Roman"/>
              </a:rPr>
              <a:t>Lo scopo è produrre informazioni utili alla definizione ed alla </a:t>
            </a:r>
            <a:r>
              <a:rPr lang="it-IT" sz="2800" b="1" dirty="0" smtClean="0">
                <a:solidFill>
                  <a:srgbClr val="000090"/>
                </a:solidFill>
                <a:latin typeface="Times New Roman"/>
                <a:cs typeface="Times New Roman"/>
              </a:rPr>
              <a:t>revisione</a:t>
            </a:r>
            <a:r>
              <a:rPr lang="it-IT" sz="2800" dirty="0" smtClean="0">
                <a:solidFill>
                  <a:srgbClr val="000090"/>
                </a:solidFill>
                <a:latin typeface="Times New Roman"/>
                <a:cs typeface="Times New Roman"/>
              </a:rPr>
              <a:t>:</a:t>
            </a:r>
          </a:p>
          <a:p>
            <a:pPr algn="ctr"/>
            <a:endParaRPr lang="it-IT" sz="2800" dirty="0" smtClean="0">
              <a:solidFill>
                <a:srgbClr val="000090"/>
              </a:solidFill>
              <a:latin typeface="Times New Roman"/>
              <a:cs typeface="Times New Roman"/>
            </a:endParaRPr>
          </a:p>
          <a:p>
            <a:pPr algn="ctr"/>
            <a:r>
              <a:rPr lang="it-IT" sz="2800" dirty="0" smtClean="0">
                <a:solidFill>
                  <a:srgbClr val="000090"/>
                </a:solidFill>
                <a:latin typeface="Times New Roman"/>
                <a:cs typeface="Times New Roman"/>
              </a:rPr>
              <a:t>•	delle diverse fasi del percorso di formazione,</a:t>
            </a:r>
          </a:p>
          <a:p>
            <a:pPr algn="ctr"/>
            <a:r>
              <a:rPr lang="it-IT" sz="2800" dirty="0" smtClean="0">
                <a:solidFill>
                  <a:srgbClr val="000090"/>
                </a:solidFill>
                <a:latin typeface="Times New Roman"/>
                <a:cs typeface="Times New Roman"/>
              </a:rPr>
              <a:t>•	dell’interazione tra gli attori del sistema di formazione,</a:t>
            </a:r>
          </a:p>
          <a:p>
            <a:pPr algn="ctr"/>
            <a:r>
              <a:rPr lang="it-IT" sz="2800" dirty="0" smtClean="0">
                <a:solidFill>
                  <a:srgbClr val="000090"/>
                </a:solidFill>
                <a:latin typeface="Times New Roman"/>
                <a:cs typeface="Times New Roman"/>
              </a:rPr>
              <a:t>•	delle competizioni giovanili,</a:t>
            </a:r>
          </a:p>
          <a:p>
            <a:pPr algn="ctr"/>
            <a:r>
              <a:rPr lang="it-IT" sz="2800" dirty="0" smtClean="0">
                <a:solidFill>
                  <a:srgbClr val="000090"/>
                </a:solidFill>
                <a:latin typeface="Times New Roman"/>
                <a:cs typeface="Times New Roman"/>
              </a:rPr>
              <a:t>•	dei progetti dedicati.</a:t>
            </a:r>
          </a:p>
          <a:p>
            <a:pPr algn="ctr"/>
            <a:endParaRPr lang="it-IT" sz="2800" dirty="0" err="1" smtClean="0">
              <a:solidFill>
                <a:srgbClr val="000090"/>
              </a:solidFill>
              <a:latin typeface="Times New Roman"/>
              <a:cs typeface="Times New Roman"/>
            </a:endParaRPr>
          </a:p>
        </p:txBody>
      </p:sp>
      <p:sp>
        <p:nvSpPr>
          <p:cNvPr id="5" name="Rettangolo arrotondato 4"/>
          <p:cNvSpPr/>
          <p:nvPr/>
        </p:nvSpPr>
        <p:spPr>
          <a:xfrm>
            <a:off x="4890644" y="5382191"/>
            <a:ext cx="3985245" cy="123592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solidFill>
                  <a:srgbClr val="FF0000"/>
                </a:solidFill>
                <a:latin typeface="Times New Roman"/>
                <a:cs typeface="Times New Roman"/>
              </a:rPr>
              <a:t>Senza monitoraggio ogni soluzione è buona oppure ogni soluzione è cattiva, ma non lo sapremo mai perché manca la razionalità. </a:t>
            </a:r>
            <a:endParaRPr lang="it-IT" sz="1600" dirty="0">
              <a:solidFill>
                <a:srgbClr val="FF0000"/>
              </a:solidFill>
              <a:latin typeface="Times New Roman"/>
              <a:cs typeface="Times New Roman"/>
            </a:endParaRPr>
          </a:p>
        </p:txBody>
      </p:sp>
    </p:spTree>
    <p:extLst>
      <p:ext uri="{BB962C8B-B14F-4D97-AF65-F5344CB8AC3E}">
        <p14:creationId xmlns:p14="http://schemas.microsoft.com/office/powerpoint/2010/main" xmlns="" val="140456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Progettare la razionalità …..</a:t>
            </a:r>
            <a:endParaRPr lang="it-IT" dirty="0"/>
          </a:p>
        </p:txBody>
      </p:sp>
      <p:sp>
        <p:nvSpPr>
          <p:cNvPr id="3" name="Segnaposto contenuto 2"/>
          <p:cNvSpPr>
            <a:spLocks noGrp="1"/>
          </p:cNvSpPr>
          <p:nvPr>
            <p:ph idx="1"/>
          </p:nvPr>
        </p:nvSpPr>
        <p:spPr/>
        <p:txBody>
          <a:bodyPr>
            <a:normAutofit fontScale="92500" lnSpcReduction="20000"/>
          </a:bodyPr>
          <a:lstStyle/>
          <a:p>
            <a:pPr marL="0" indent="0">
              <a:buNone/>
            </a:pPr>
            <a:r>
              <a:rPr lang="it-IT" dirty="0" smtClean="0"/>
              <a:t>Ratio in latino significa:</a:t>
            </a:r>
          </a:p>
          <a:p>
            <a:pPr marL="0" indent="0">
              <a:buNone/>
            </a:pPr>
            <a:endParaRPr lang="it-IT" dirty="0"/>
          </a:p>
          <a:p>
            <a:pPr marL="0" indent="0" algn="ctr">
              <a:buNone/>
            </a:pPr>
            <a:r>
              <a:rPr lang="it-IT" dirty="0" smtClean="0"/>
              <a:t>calcolo, </a:t>
            </a:r>
          </a:p>
          <a:p>
            <a:pPr marL="0" indent="0" algn="ctr">
              <a:buNone/>
            </a:pPr>
            <a:r>
              <a:rPr lang="it-IT" dirty="0" smtClean="0"/>
              <a:t>somma, </a:t>
            </a:r>
          </a:p>
          <a:p>
            <a:pPr marL="0" indent="0" algn="ctr">
              <a:buNone/>
            </a:pPr>
            <a:r>
              <a:rPr lang="it-IT" dirty="0" smtClean="0"/>
              <a:t>ragione, </a:t>
            </a:r>
          </a:p>
          <a:p>
            <a:pPr marL="0" indent="0" algn="ctr">
              <a:buNone/>
            </a:pPr>
            <a:r>
              <a:rPr lang="it-IT" dirty="0" smtClean="0"/>
              <a:t>spiegazione, </a:t>
            </a:r>
          </a:p>
          <a:p>
            <a:pPr marL="0" indent="0" algn="ctr">
              <a:buNone/>
            </a:pPr>
            <a:r>
              <a:rPr lang="it-IT" dirty="0" smtClean="0"/>
              <a:t>stima, </a:t>
            </a:r>
          </a:p>
          <a:p>
            <a:pPr marL="0" indent="0" algn="ctr">
              <a:buNone/>
            </a:pPr>
            <a:r>
              <a:rPr lang="it-IT" dirty="0" smtClean="0"/>
              <a:t>qualità, </a:t>
            </a:r>
          </a:p>
          <a:p>
            <a:pPr marL="0" indent="0" algn="ctr">
              <a:buNone/>
            </a:pPr>
            <a:r>
              <a:rPr lang="it-IT" dirty="0" smtClean="0"/>
              <a:t>giudizio.</a:t>
            </a:r>
            <a:endParaRPr lang="it-IT" dirty="0"/>
          </a:p>
        </p:txBody>
      </p:sp>
    </p:spTree>
    <p:extLst>
      <p:ext uri="{BB962C8B-B14F-4D97-AF65-F5344CB8AC3E}">
        <p14:creationId xmlns:p14="http://schemas.microsoft.com/office/powerpoint/2010/main" xmlns="" val="4802623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Cosa ne pensava uno che di strategia se ne intendeva ……</a:t>
            </a:r>
            <a:endParaRPr lang="it-IT" dirty="0"/>
          </a:p>
        </p:txBody>
      </p:sp>
      <p:sp>
        <p:nvSpPr>
          <p:cNvPr id="3" name="Segnaposto contenuto 2"/>
          <p:cNvSpPr>
            <a:spLocks noGrp="1"/>
          </p:cNvSpPr>
          <p:nvPr>
            <p:ph idx="1"/>
          </p:nvPr>
        </p:nvSpPr>
        <p:spPr/>
        <p:txBody>
          <a:bodyPr>
            <a:normAutofit fontScale="85000" lnSpcReduction="10000"/>
          </a:bodyPr>
          <a:lstStyle/>
          <a:p>
            <a:pPr marL="0" indent="0">
              <a:buNone/>
            </a:pPr>
            <a:r>
              <a:rPr lang="it-IT" dirty="0" smtClean="0"/>
              <a:t>Karl von </a:t>
            </a:r>
            <a:r>
              <a:rPr lang="it-IT" dirty="0" err="1" smtClean="0"/>
              <a:t>Klausevitz</a:t>
            </a:r>
            <a:r>
              <a:rPr lang="it-IT" dirty="0" smtClean="0"/>
              <a:t> "</a:t>
            </a:r>
            <a:r>
              <a:rPr lang="it-IT" dirty="0" err="1" smtClean="0"/>
              <a:t>Vom</a:t>
            </a:r>
            <a:r>
              <a:rPr lang="it-IT" dirty="0" smtClean="0"/>
              <a:t> </a:t>
            </a:r>
            <a:r>
              <a:rPr lang="it-IT" dirty="0" err="1" smtClean="0"/>
              <a:t>kriege</a:t>
            </a:r>
            <a:r>
              <a:rPr lang="it-IT" dirty="0" smtClean="0"/>
              <a:t>" Berlino 1832</a:t>
            </a:r>
          </a:p>
          <a:p>
            <a:pPr marL="0" indent="0">
              <a:buNone/>
            </a:pPr>
            <a:endParaRPr lang="it-IT" dirty="0" smtClean="0"/>
          </a:p>
          <a:p>
            <a:pPr marL="0" indent="0">
              <a:buNone/>
            </a:pPr>
            <a:r>
              <a:rPr lang="it-IT" dirty="0" smtClean="0"/>
              <a:t>“Oggi non si conduce più l'esercito in battaglia come un tutto unico mediante un semplice comando a voce, sì che le cose si svolgano poi in modo simile ad un grande duello. Si adattano invece le proprie forze maggiormente alle caratteristiche del terreno ed alle circostanze ….. </a:t>
            </a:r>
          </a:p>
          <a:p>
            <a:pPr marL="0" indent="0">
              <a:buNone/>
            </a:pPr>
            <a:r>
              <a:rPr lang="it-IT" dirty="0" smtClean="0"/>
              <a:t>Ne consegue che dalla semplice decisione si passa ad un </a:t>
            </a:r>
            <a:r>
              <a:rPr lang="it-IT" b="1" u="sng" dirty="0" smtClean="0"/>
              <a:t>piano</a:t>
            </a:r>
            <a:r>
              <a:rPr lang="it-IT" dirty="0" smtClean="0"/>
              <a:t> completo e coordinato, e dalla parola di comando si passa ad ordini scritti più o meno articolati. </a:t>
            </a:r>
          </a:p>
          <a:p>
            <a:pPr marL="0" indent="0">
              <a:buNone/>
            </a:pPr>
            <a:r>
              <a:rPr lang="it-IT" dirty="0" smtClean="0"/>
              <a:t>A ciò occorrono </a:t>
            </a:r>
            <a:r>
              <a:rPr lang="it-IT" b="1" u="sng" dirty="0" smtClean="0"/>
              <a:t>tempo</a:t>
            </a:r>
            <a:r>
              <a:rPr lang="it-IT" dirty="0" smtClean="0"/>
              <a:t> e </a:t>
            </a:r>
            <a:r>
              <a:rPr lang="it-IT" b="1" u="sng" dirty="0" smtClean="0"/>
              <a:t>informazioni</a:t>
            </a:r>
            <a:r>
              <a:rPr lang="it-IT" dirty="0" smtClean="0"/>
              <a:t>”.</a:t>
            </a:r>
          </a:p>
        </p:txBody>
      </p:sp>
    </p:spTree>
    <p:extLst>
      <p:ext uri="{BB962C8B-B14F-4D97-AF65-F5344CB8AC3E}">
        <p14:creationId xmlns:p14="http://schemas.microsoft.com/office/powerpoint/2010/main" xmlns="" val="22655706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57918"/>
          </a:xfrm>
        </p:spPr>
        <p:txBody>
          <a:bodyPr>
            <a:normAutofit/>
          </a:bodyPr>
          <a:lstStyle/>
          <a:p>
            <a:r>
              <a:rPr lang="it-IT" sz="2400" dirty="0" smtClean="0"/>
              <a:t>Soprattutto non confondiamo gli obiettivi</a:t>
            </a:r>
            <a:endParaRPr lang="it-IT" sz="2400" dirty="0"/>
          </a:p>
        </p:txBody>
      </p:sp>
      <p:pic>
        <p:nvPicPr>
          <p:cNvPr id="4" name="Immagine 3" descr="ttps://images-na.ssl-images-amazon.com/images/I/811iHyeFPdL._SY679_.jpg"/>
          <p:cNvPicPr/>
          <p:nvPr/>
        </p:nvPicPr>
        <p:blipFill>
          <a:blip r:embed="rId2">
            <a:extLst>
              <a:ext uri="{28A0092B-C50C-407E-A947-70E740481C1C}">
                <a14:useLocalDpi xmlns:a14="http://schemas.microsoft.com/office/drawing/2010/main" xmlns="" val="0"/>
              </a:ext>
            </a:extLst>
          </a:blip>
          <a:srcRect/>
          <a:stretch>
            <a:fillRect/>
          </a:stretch>
        </p:blipFill>
        <p:spPr bwMode="auto">
          <a:xfrm>
            <a:off x="391338" y="1177395"/>
            <a:ext cx="1947338" cy="3927687"/>
          </a:xfrm>
          <a:prstGeom prst="rect">
            <a:avLst/>
          </a:prstGeom>
          <a:noFill/>
          <a:ln>
            <a:noFill/>
          </a:ln>
        </p:spPr>
      </p:pic>
      <p:pic>
        <p:nvPicPr>
          <p:cNvPr id="5" name="Immagine 4" descr="ttp://www.casateonline.it/public/pub_immagini/2014/Aprile/olgiate_criterium_bici4.jpg"/>
          <p:cNvPicPr/>
          <p:nvPr/>
        </p:nvPicPr>
        <p:blipFill>
          <a:blip r:embed="rId3">
            <a:extLst>
              <a:ext uri="{28A0092B-C50C-407E-A947-70E740481C1C}">
                <a14:useLocalDpi xmlns:a14="http://schemas.microsoft.com/office/drawing/2010/main" xmlns="" val="0"/>
              </a:ext>
            </a:extLst>
          </a:blip>
          <a:srcRect/>
          <a:stretch>
            <a:fillRect/>
          </a:stretch>
        </p:blipFill>
        <p:spPr bwMode="auto">
          <a:xfrm>
            <a:off x="4285870" y="1177394"/>
            <a:ext cx="4761425" cy="3803401"/>
          </a:xfrm>
          <a:prstGeom prst="rect">
            <a:avLst/>
          </a:prstGeom>
          <a:noFill/>
          <a:ln>
            <a:noFill/>
          </a:ln>
        </p:spPr>
      </p:pic>
      <p:sp>
        <p:nvSpPr>
          <p:cNvPr id="3" name="Diverso da 2"/>
          <p:cNvSpPr/>
          <p:nvPr/>
        </p:nvSpPr>
        <p:spPr>
          <a:xfrm>
            <a:off x="2449823" y="2647625"/>
            <a:ext cx="1711803" cy="952596"/>
          </a:xfrm>
          <a:prstGeom prst="mathNotEqual">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chemeClr val="tx1"/>
              </a:solidFill>
              <a:latin typeface="Times New Roman"/>
            </a:endParaRPr>
          </a:p>
        </p:txBody>
      </p:sp>
      <p:sp>
        <p:nvSpPr>
          <p:cNvPr id="6" name="Rettangolo arrotondato 5"/>
          <p:cNvSpPr/>
          <p:nvPr/>
        </p:nvSpPr>
        <p:spPr>
          <a:xfrm>
            <a:off x="176381" y="5186609"/>
            <a:ext cx="2716397" cy="627169"/>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solidFill>
                  <a:srgbClr val="FF0000"/>
                </a:solidFill>
                <a:latin typeface="Times New Roman"/>
                <a:cs typeface="Times New Roman"/>
              </a:rPr>
              <a:t>Cercare il mostriciattolo ….</a:t>
            </a:r>
            <a:endParaRPr lang="it-IT" sz="1600" dirty="0">
              <a:solidFill>
                <a:srgbClr val="FF0000"/>
              </a:solidFill>
              <a:latin typeface="Times New Roman"/>
              <a:cs typeface="Times New Roman"/>
            </a:endParaRPr>
          </a:p>
        </p:txBody>
      </p:sp>
      <p:sp>
        <p:nvSpPr>
          <p:cNvPr id="7" name="Rettangolo arrotondato 6"/>
          <p:cNvSpPr/>
          <p:nvPr/>
        </p:nvSpPr>
        <p:spPr>
          <a:xfrm>
            <a:off x="4592544" y="5186609"/>
            <a:ext cx="4198676" cy="951724"/>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solidFill>
                  <a:srgbClr val="FF0000"/>
                </a:solidFill>
                <a:latin typeface="Times New Roman"/>
                <a:cs typeface="Times New Roman"/>
              </a:rPr>
              <a:t>… è cosa assai diversa dal progettare un sistema per lo sviluppo dei giovani di qualità</a:t>
            </a:r>
            <a:endParaRPr lang="it-IT" sz="1600" dirty="0">
              <a:solidFill>
                <a:srgbClr val="FF0000"/>
              </a:solidFill>
              <a:latin typeface="Times New Roman"/>
              <a:cs typeface="Times New Roman"/>
            </a:endParaRPr>
          </a:p>
        </p:txBody>
      </p:sp>
    </p:spTree>
    <p:extLst>
      <p:ext uri="{BB962C8B-B14F-4D97-AF65-F5344CB8AC3E}">
        <p14:creationId xmlns:p14="http://schemas.microsoft.com/office/powerpoint/2010/main" xmlns="" val="139214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372755"/>
            <a:ext cx="7772400" cy="2460744"/>
          </a:xfrm>
        </p:spPr>
        <p:txBody>
          <a:bodyPr anchor="ctr">
            <a:noAutofit/>
          </a:bodyPr>
          <a:lstStyle/>
          <a:p>
            <a:pPr>
              <a:lnSpc>
                <a:spcPts val="2134"/>
              </a:lnSpc>
            </a:pPr>
            <a:r>
              <a:rPr lang="it-IT" sz="2400" dirty="0">
                <a:solidFill>
                  <a:srgbClr val="000000"/>
                </a:solidFill>
              </a:rPr>
              <a:t>Osservatorio AONI</a:t>
            </a:r>
            <a:br>
              <a:rPr lang="it-IT" sz="2400" dirty="0">
                <a:solidFill>
                  <a:srgbClr val="000000"/>
                </a:solidFill>
              </a:rPr>
            </a:br>
            <a:r>
              <a:rPr lang="it-IT" sz="2400" dirty="0">
                <a:solidFill>
                  <a:srgbClr val="000000"/>
                </a:solidFill>
              </a:rPr>
              <a:t> </a:t>
            </a:r>
            <a:br>
              <a:rPr lang="it-IT" sz="2400" dirty="0">
                <a:solidFill>
                  <a:srgbClr val="000000"/>
                </a:solidFill>
              </a:rPr>
            </a:br>
            <a:r>
              <a:rPr lang="it-IT" sz="2400" dirty="0" smtClean="0">
                <a:solidFill>
                  <a:srgbClr val="000000"/>
                </a:solidFill>
              </a:rPr>
              <a:t>Seconda tavola rotonda</a:t>
            </a:r>
            <a:r>
              <a:rPr lang="it-IT" sz="2400" dirty="0"/>
              <a:t/>
            </a:r>
            <a:br>
              <a:rPr lang="it-IT" sz="2400" dirty="0"/>
            </a:br>
            <a:r>
              <a:rPr lang="it-IT" sz="2400" dirty="0" smtClean="0"/>
              <a:t/>
            </a:r>
            <a:br>
              <a:rPr lang="it-IT" sz="2400" dirty="0" smtClean="0"/>
            </a:br>
            <a:r>
              <a:rPr lang="it-IT" sz="2400" dirty="0" smtClean="0"/>
              <a:t/>
            </a:r>
            <a:br>
              <a:rPr lang="it-IT" sz="2400" dirty="0" smtClean="0"/>
            </a:br>
            <a:r>
              <a:rPr lang="it-IT" sz="2400" b="1" dirty="0" err="1" smtClean="0"/>
              <a:t>MdS</a:t>
            </a:r>
            <a:r>
              <a:rPr lang="it-IT" sz="2400" b="1" dirty="0" smtClean="0"/>
              <a:t> Giuseppe Antonini</a:t>
            </a:r>
            <a:endParaRPr lang="it-IT" sz="2400" b="1" dirty="0"/>
          </a:p>
        </p:txBody>
      </p:sp>
      <p:sp>
        <p:nvSpPr>
          <p:cNvPr id="3" name="Sottotitolo 2"/>
          <p:cNvSpPr>
            <a:spLocks noGrp="1"/>
          </p:cNvSpPr>
          <p:nvPr>
            <p:ph type="subTitle" idx="1"/>
          </p:nvPr>
        </p:nvSpPr>
        <p:spPr>
          <a:xfrm>
            <a:off x="1834447" y="3009899"/>
            <a:ext cx="5573888" cy="3209559"/>
          </a:xfrm>
        </p:spPr>
        <p:txBody>
          <a:bodyPr>
            <a:noAutofit/>
          </a:bodyPr>
          <a:lstStyle/>
          <a:p>
            <a:r>
              <a:rPr lang="it-IT" sz="4000" b="1" dirty="0" smtClean="0">
                <a:solidFill>
                  <a:srgbClr val="FF0000"/>
                </a:solidFill>
              </a:rPr>
              <a:t>Funzione dei database</a:t>
            </a:r>
          </a:p>
          <a:p>
            <a:r>
              <a:rPr lang="it-IT" sz="4000" b="1" dirty="0">
                <a:solidFill>
                  <a:srgbClr val="FF0000"/>
                </a:solidFill>
              </a:rPr>
              <a:t>e</a:t>
            </a:r>
            <a:endParaRPr lang="it-IT" sz="4000" b="1" dirty="0" smtClean="0">
              <a:solidFill>
                <a:srgbClr val="FF0000"/>
              </a:solidFill>
            </a:endParaRPr>
          </a:p>
          <a:p>
            <a:r>
              <a:rPr lang="it-IT" sz="4000" b="1" dirty="0" err="1" smtClean="0">
                <a:solidFill>
                  <a:srgbClr val="FF0000"/>
                </a:solidFill>
              </a:rPr>
              <a:t>facility</a:t>
            </a:r>
            <a:r>
              <a:rPr lang="it-IT" sz="4000" b="1" dirty="0" smtClean="0">
                <a:solidFill>
                  <a:srgbClr val="FF0000"/>
                </a:solidFill>
              </a:rPr>
              <a:t> applicabili al processo di sviluppo.</a:t>
            </a:r>
            <a:endParaRPr lang="it-IT" sz="4000" b="1" dirty="0">
              <a:solidFill>
                <a:srgbClr val="FF0000"/>
              </a:solidFill>
            </a:endParaRPr>
          </a:p>
        </p:txBody>
      </p:sp>
    </p:spTree>
    <p:extLst>
      <p:ext uri="{BB962C8B-B14F-4D97-AF65-F5344CB8AC3E}">
        <p14:creationId xmlns:p14="http://schemas.microsoft.com/office/powerpoint/2010/main" xmlns="" val="40198758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372755"/>
            <a:ext cx="7772400" cy="5572530"/>
          </a:xfrm>
        </p:spPr>
        <p:txBody>
          <a:bodyPr anchor="ctr">
            <a:noAutofit/>
          </a:bodyPr>
          <a:lstStyle/>
          <a:p>
            <a:r>
              <a:rPr lang="it-IT" sz="2400" b="1" dirty="0"/>
              <a:t>IN UN SISTEMA AVANZATO, CONSOLIDATO E  COMPETITIVO A LIVELLO INTERNAZIONALE</a:t>
            </a:r>
            <a:r>
              <a:rPr lang="it-IT" sz="2400" b="1" dirty="0" smtClean="0"/>
              <a:t>, COME </a:t>
            </a:r>
            <a:r>
              <a:rPr lang="it-IT" sz="2400" b="1" dirty="0"/>
              <a:t>IL NOSTRO, NON E’ FACILE TROVARE E APPLICARE ELEMENTI DI MIGLIORAMENTO</a:t>
            </a:r>
            <a:r>
              <a:rPr lang="it-IT" sz="2400" b="1" dirty="0" smtClean="0"/>
              <a:t>.</a:t>
            </a:r>
            <a:br>
              <a:rPr lang="it-IT" sz="2400" b="1" dirty="0" smtClean="0"/>
            </a:br>
            <a:r>
              <a:rPr lang="it-IT" sz="2400" b="1" dirty="0"/>
              <a:t/>
            </a:r>
            <a:br>
              <a:rPr lang="it-IT" sz="2400" b="1" dirty="0"/>
            </a:br>
            <a:r>
              <a:rPr lang="it-IT" sz="2400" b="1" dirty="0" smtClean="0"/>
              <a:t>NON È </a:t>
            </a:r>
            <a:r>
              <a:rPr lang="it-IT" sz="2400" b="1" dirty="0"/>
              <a:t>NEANCHE OPPORTUNO INTRODURRE NUOVE STRATEGIE OPERATIVE</a:t>
            </a:r>
            <a:r>
              <a:rPr lang="it-IT" sz="2400" b="1" dirty="0" smtClean="0"/>
              <a:t>, GIA</a:t>
            </a:r>
            <a:r>
              <a:rPr lang="it-IT" sz="2400" b="1" dirty="0"/>
              <a:t>’ APPLICATE E RISULTATE VINCENTI DA ALTRE NAZIONI</a:t>
            </a:r>
            <a:r>
              <a:rPr lang="it-IT" sz="2400" b="1" dirty="0" smtClean="0"/>
              <a:t>, MA </a:t>
            </a:r>
            <a:r>
              <a:rPr lang="it-IT" sz="2400" b="1" dirty="0"/>
              <a:t>CERCARE DI MIGLIORARE </a:t>
            </a:r>
            <a:r>
              <a:rPr lang="it-IT" sz="2400" b="1" dirty="0" smtClean="0"/>
              <a:t>L’ESISTENTE</a:t>
            </a:r>
            <a:r>
              <a:rPr lang="it-IT" sz="2400" b="1" dirty="0"/>
              <a:t> È</a:t>
            </a:r>
            <a:r>
              <a:rPr lang="it-IT" sz="2400" b="1" dirty="0" smtClean="0"/>
              <a:t> </a:t>
            </a:r>
            <a:r>
              <a:rPr lang="it-IT" sz="2400" b="1" dirty="0"/>
              <a:t>UN OBBLIGO SE NON SI VUOLE ESSERE RAGGIUNTI E SUPERATI DAI NOSTRI </a:t>
            </a:r>
            <a:r>
              <a:rPr lang="it-IT" sz="2400" b="1" dirty="0" smtClean="0"/>
              <a:t>COMPETITORI.</a:t>
            </a:r>
            <a:endParaRPr lang="it-IT" sz="2400" b="1" dirty="0"/>
          </a:p>
        </p:txBody>
      </p:sp>
    </p:spTree>
    <p:extLst>
      <p:ext uri="{BB962C8B-B14F-4D97-AF65-F5344CB8AC3E}">
        <p14:creationId xmlns:p14="http://schemas.microsoft.com/office/powerpoint/2010/main" xmlns="" val="3792491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372755"/>
            <a:ext cx="7772400" cy="2460744"/>
          </a:xfrm>
        </p:spPr>
        <p:txBody>
          <a:bodyPr anchor="ctr">
            <a:noAutofit/>
          </a:bodyPr>
          <a:lstStyle/>
          <a:p>
            <a:pPr>
              <a:lnSpc>
                <a:spcPts val="2134"/>
              </a:lnSpc>
            </a:pPr>
            <a:r>
              <a:rPr lang="it-IT" sz="2400" dirty="0">
                <a:solidFill>
                  <a:srgbClr val="000000"/>
                </a:solidFill>
              </a:rPr>
              <a:t>Osservatorio AONI</a:t>
            </a:r>
            <a:br>
              <a:rPr lang="it-IT" sz="2400" dirty="0">
                <a:solidFill>
                  <a:srgbClr val="000000"/>
                </a:solidFill>
              </a:rPr>
            </a:br>
            <a:r>
              <a:rPr lang="it-IT" sz="2400" dirty="0">
                <a:solidFill>
                  <a:srgbClr val="000000"/>
                </a:solidFill>
              </a:rPr>
              <a:t> </a:t>
            </a:r>
            <a:br>
              <a:rPr lang="it-IT" sz="2400" dirty="0">
                <a:solidFill>
                  <a:srgbClr val="000000"/>
                </a:solidFill>
              </a:rPr>
            </a:br>
            <a:r>
              <a:rPr lang="it-IT" sz="2400" dirty="0" smtClean="0">
                <a:solidFill>
                  <a:srgbClr val="000000"/>
                </a:solidFill>
              </a:rPr>
              <a:t>Seconda tavola rotonda</a:t>
            </a:r>
            <a:r>
              <a:rPr lang="it-IT" sz="2400" dirty="0"/>
              <a:t/>
            </a:r>
            <a:br>
              <a:rPr lang="it-IT" sz="2400" dirty="0"/>
            </a:br>
            <a:r>
              <a:rPr lang="it-IT" sz="2400" dirty="0" smtClean="0"/>
              <a:t/>
            </a:r>
            <a:br>
              <a:rPr lang="it-IT" sz="2400" dirty="0" smtClean="0"/>
            </a:br>
            <a:r>
              <a:rPr lang="it-IT" sz="2400" dirty="0" smtClean="0"/>
              <a:t/>
            </a:r>
            <a:br>
              <a:rPr lang="it-IT" sz="2400" dirty="0" smtClean="0"/>
            </a:br>
            <a:r>
              <a:rPr lang="it-IT" sz="2400" b="1" dirty="0" err="1" smtClean="0"/>
              <a:t>MdS</a:t>
            </a:r>
            <a:r>
              <a:rPr lang="it-IT" sz="2400" b="1" dirty="0" smtClean="0"/>
              <a:t> Marcello Standoli</a:t>
            </a:r>
            <a:endParaRPr lang="it-IT" sz="2400" b="1" dirty="0"/>
          </a:p>
        </p:txBody>
      </p:sp>
      <p:sp>
        <p:nvSpPr>
          <p:cNvPr id="3" name="Sottotitolo 2"/>
          <p:cNvSpPr>
            <a:spLocks noGrp="1"/>
          </p:cNvSpPr>
          <p:nvPr>
            <p:ph type="subTitle" idx="1"/>
          </p:nvPr>
        </p:nvSpPr>
        <p:spPr>
          <a:xfrm>
            <a:off x="386535" y="3009900"/>
            <a:ext cx="8531409" cy="938541"/>
          </a:xfrm>
        </p:spPr>
        <p:txBody>
          <a:bodyPr>
            <a:noAutofit/>
          </a:bodyPr>
          <a:lstStyle/>
          <a:p>
            <a:r>
              <a:rPr lang="it-IT" b="1" dirty="0" smtClean="0">
                <a:solidFill>
                  <a:srgbClr val="FF0000"/>
                </a:solidFill>
              </a:rPr>
              <a:t>Medagliere olimpico: valutare le difficoltà dei podi come strumento di supporto alle scelte strategiche </a:t>
            </a:r>
            <a:endParaRPr lang="it-IT" b="1"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372755"/>
            <a:ext cx="7772400" cy="5572530"/>
          </a:xfrm>
        </p:spPr>
        <p:txBody>
          <a:bodyPr anchor="ctr">
            <a:noAutofit/>
          </a:bodyPr>
          <a:lstStyle/>
          <a:p>
            <a:r>
              <a:rPr lang="it-IT" sz="2400" b="1" dirty="0"/>
              <a:t>IN UN SISTEMA AVANZATO, CONSOLIDATO E  COMPETITIVO A LIVELLO INTERNAZIONALE</a:t>
            </a:r>
            <a:r>
              <a:rPr lang="it-IT" sz="2400" b="1" dirty="0" smtClean="0"/>
              <a:t>, COME </a:t>
            </a:r>
            <a:r>
              <a:rPr lang="it-IT" sz="2400" b="1" dirty="0"/>
              <a:t>IL NOSTRO, NON E’ FACILE TROVARE E APPLICARE ELEMENTI DI MIGLIORAMENTO</a:t>
            </a:r>
            <a:r>
              <a:rPr lang="it-IT" sz="2400" b="1" dirty="0" smtClean="0"/>
              <a:t>.</a:t>
            </a:r>
            <a:br>
              <a:rPr lang="it-IT" sz="2400" b="1" dirty="0" smtClean="0"/>
            </a:br>
            <a:r>
              <a:rPr lang="it-IT" sz="2400" b="1" dirty="0"/>
              <a:t/>
            </a:r>
            <a:br>
              <a:rPr lang="it-IT" sz="2400" b="1" dirty="0"/>
            </a:br>
            <a:r>
              <a:rPr lang="it-IT" sz="2400" b="1" dirty="0" smtClean="0"/>
              <a:t>NON È </a:t>
            </a:r>
            <a:r>
              <a:rPr lang="it-IT" sz="2400" b="1" dirty="0"/>
              <a:t>NEANCHE OPPORTUNO INTRODURRE NUOVE STRATEGIE OPERATIVE</a:t>
            </a:r>
            <a:r>
              <a:rPr lang="it-IT" sz="2400" b="1" dirty="0" smtClean="0"/>
              <a:t>, GIA</a:t>
            </a:r>
            <a:r>
              <a:rPr lang="it-IT" sz="2400" b="1" dirty="0"/>
              <a:t>’ APPLICATE E RISULTATE VINCENTI DA ALTRE NAZIONI</a:t>
            </a:r>
            <a:r>
              <a:rPr lang="it-IT" sz="2400" b="1" dirty="0" smtClean="0"/>
              <a:t>, MA </a:t>
            </a:r>
            <a:r>
              <a:rPr lang="it-IT" sz="2400" b="1" dirty="0"/>
              <a:t>CERCARE DI MIGLIORARE </a:t>
            </a:r>
            <a:r>
              <a:rPr lang="it-IT" sz="2400" b="1" dirty="0" smtClean="0"/>
              <a:t>L’ESISTENTE</a:t>
            </a:r>
            <a:r>
              <a:rPr lang="it-IT" sz="2400" b="1" dirty="0"/>
              <a:t> È</a:t>
            </a:r>
            <a:r>
              <a:rPr lang="it-IT" sz="2400" b="1" dirty="0" smtClean="0"/>
              <a:t> </a:t>
            </a:r>
            <a:r>
              <a:rPr lang="it-IT" sz="2400" b="1" dirty="0"/>
              <a:t>UN OBBLIGO SE NON SI VUOLE ESSERE RAGGIUNTI E SUPERATI DAI NOSTRI </a:t>
            </a:r>
            <a:r>
              <a:rPr lang="it-IT" sz="2400" b="1" dirty="0" smtClean="0"/>
              <a:t>COMPETITORI.</a:t>
            </a:r>
            <a:endParaRPr lang="it-IT" sz="2400" b="1" dirty="0"/>
          </a:p>
        </p:txBody>
      </p:sp>
    </p:spTree>
    <p:extLst>
      <p:ext uri="{BB962C8B-B14F-4D97-AF65-F5344CB8AC3E}">
        <p14:creationId xmlns:p14="http://schemas.microsoft.com/office/powerpoint/2010/main" xmlns="" val="28078025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372755"/>
            <a:ext cx="7772400" cy="5572530"/>
          </a:xfrm>
        </p:spPr>
        <p:txBody>
          <a:bodyPr anchor="ctr">
            <a:noAutofit/>
          </a:bodyPr>
          <a:lstStyle/>
          <a:p>
            <a:r>
              <a:rPr lang="it-IT" sz="2400" b="1" dirty="0" smtClean="0"/>
              <a:t>in alcuni campi di attività, dove è fondamentale una previsione sugli eventi futuri, già da tempo si utilizzano i risultati di algoritmi applicati a elaborazioni statistiche di database dedicati.</a:t>
            </a:r>
            <a:br>
              <a:rPr lang="it-IT" sz="2400" b="1" dirty="0" smtClean="0"/>
            </a:br>
            <a:r>
              <a:rPr lang="it-IT" sz="2400" b="1" dirty="0" smtClean="0"/>
              <a:t/>
            </a:r>
            <a:br>
              <a:rPr lang="it-IT" sz="2400" b="1" dirty="0" smtClean="0"/>
            </a:br>
            <a:r>
              <a:rPr lang="it-IT" sz="2400" b="1" dirty="0" smtClean="0"/>
              <a:t>(</a:t>
            </a:r>
            <a:r>
              <a:rPr lang="it-IT" sz="2400" dirty="0" smtClean="0"/>
              <a:t>nel </a:t>
            </a:r>
            <a:r>
              <a:rPr lang="it-IT" sz="2400" dirty="0" err="1" smtClean="0"/>
              <a:t>marketing,nelle</a:t>
            </a:r>
            <a:r>
              <a:rPr lang="it-IT" sz="2400" dirty="0" smtClean="0"/>
              <a:t> previsione dei mercati azionari o nelle scommesse sportive, per fare alcuni esempi, sono utilizzati da tempo, ma anche nel mondo sportivo </a:t>
            </a:r>
            <a:r>
              <a:rPr lang="it-IT" sz="2400" dirty="0" err="1" smtClean="0"/>
              <a:t>c’e</a:t>
            </a:r>
            <a:r>
              <a:rPr lang="it-IT" sz="2400" dirty="0" smtClean="0"/>
              <a:t> chi li usa…e con ottimi risultati.</a:t>
            </a:r>
            <a:endParaRPr lang="it-IT" sz="2400" b="1" dirty="0"/>
          </a:p>
        </p:txBody>
      </p:sp>
    </p:spTree>
    <p:extLst>
      <p:ext uri="{BB962C8B-B14F-4D97-AF65-F5344CB8AC3E}">
        <p14:creationId xmlns:p14="http://schemas.microsoft.com/office/powerpoint/2010/main" xmlns="" val="19224094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372755"/>
            <a:ext cx="7772400" cy="2975075"/>
          </a:xfrm>
        </p:spPr>
        <p:txBody>
          <a:bodyPr anchor="ctr">
            <a:noAutofit/>
          </a:bodyPr>
          <a:lstStyle/>
          <a:p>
            <a:r>
              <a:rPr lang="it-IT" sz="2400" dirty="0"/>
              <a:t>N</a:t>
            </a:r>
            <a:r>
              <a:rPr lang="it-IT" sz="2400" dirty="0" smtClean="0"/>
              <a:t>ei settori di utilizzo portati ad esempio le previsioni su una possibile situazione futura sono, di solito, a breve raggio: qualche mese per il marketing, una settimana per le scommesse sportive, pochi secondi per le previsioni di borsa.</a:t>
            </a:r>
            <a:br>
              <a:rPr lang="it-IT" sz="2400" dirty="0" smtClean="0"/>
            </a:br>
            <a:r>
              <a:rPr lang="it-IT" sz="2400" dirty="0"/>
              <a:t/>
            </a:r>
            <a:br>
              <a:rPr lang="it-IT" sz="2400" dirty="0"/>
            </a:br>
            <a:r>
              <a:rPr lang="it-IT" sz="2400" dirty="0" smtClean="0"/>
              <a:t>A noi servono previsioni almeno a 3/7 anni! </a:t>
            </a:r>
            <a:endParaRPr lang="it-IT" sz="2400" b="1" dirty="0"/>
          </a:p>
        </p:txBody>
      </p:sp>
      <p:pic>
        <p:nvPicPr>
          <p:cNvPr id="3" name="Immagine 2" descr="ttps://us.123rf.com/450wm/chuyu/chuyu1409/chuyu140900076/31700065-moderne-elektronische-kontrollraum-wissenschaft-und-technologie-hintergrund.jpg?ver=6"/>
          <p:cNvPicPr/>
          <p:nvPr/>
        </p:nvPicPr>
        <p:blipFill>
          <a:blip r:embed="rId3">
            <a:extLst>
              <a:ext uri="{28A0092B-C50C-407E-A947-70E740481C1C}">
                <a14:useLocalDpi xmlns:a14="http://schemas.microsoft.com/office/drawing/2010/main" xmlns="" val="0"/>
              </a:ext>
            </a:extLst>
          </a:blip>
          <a:srcRect/>
          <a:stretch>
            <a:fillRect/>
          </a:stretch>
        </p:blipFill>
        <p:spPr bwMode="auto">
          <a:xfrm>
            <a:off x="3405775" y="3824028"/>
            <a:ext cx="5279244" cy="2866419"/>
          </a:xfrm>
          <a:prstGeom prst="rect">
            <a:avLst/>
          </a:prstGeom>
          <a:noFill/>
          <a:ln>
            <a:noFill/>
          </a:ln>
        </p:spPr>
      </p:pic>
    </p:spTree>
    <p:extLst>
      <p:ext uri="{BB962C8B-B14F-4D97-AF65-F5344CB8AC3E}">
        <p14:creationId xmlns:p14="http://schemas.microsoft.com/office/powerpoint/2010/main" xmlns="" val="30888165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372755"/>
            <a:ext cx="7772400" cy="2975075"/>
          </a:xfrm>
        </p:spPr>
        <p:txBody>
          <a:bodyPr anchor="ctr">
            <a:noAutofit/>
          </a:bodyPr>
          <a:lstStyle/>
          <a:p>
            <a:r>
              <a:rPr lang="it-IT" sz="1800" dirty="0"/>
              <a:t>MOLTE LE INIZIATIVE IN QUESTO CAMPO NEL NOSTRO MONDO SPORTIVO</a:t>
            </a:r>
            <a:r>
              <a:rPr lang="it-IT" sz="1800" dirty="0" smtClean="0"/>
              <a:t>, ALCUNE </a:t>
            </a:r>
            <a:r>
              <a:rPr lang="it-IT" sz="1800" dirty="0"/>
              <a:t>VERAMENTE INTERESSANTI E SU SCALE DI </a:t>
            </a:r>
            <a:r>
              <a:rPr lang="it-IT" sz="1800" dirty="0" smtClean="0"/>
              <a:t>CAMPIONAMENTO  </a:t>
            </a:r>
            <a:r>
              <a:rPr lang="it-IT" sz="1800" dirty="0"/>
              <a:t>ADEGUATE</a:t>
            </a:r>
            <a:r>
              <a:rPr lang="it-IT" sz="1800" dirty="0" smtClean="0"/>
              <a:t>.</a:t>
            </a:r>
            <a:br>
              <a:rPr lang="it-IT" sz="1800" dirty="0" smtClean="0"/>
            </a:br>
            <a:r>
              <a:rPr lang="it-IT" sz="1800" dirty="0" smtClean="0"/>
              <a:t>MOLTI </a:t>
            </a:r>
            <a:r>
              <a:rPr lang="it-IT" sz="1800" dirty="0"/>
              <a:t>ANCHE I TECNICI DI VERTICE CHE RACCOLGONO </a:t>
            </a:r>
            <a:r>
              <a:rPr lang="it-IT" sz="1800" dirty="0" smtClean="0"/>
              <a:t>DATI (in prevalenza fisiologici e di prestazione) MA </a:t>
            </a:r>
            <a:r>
              <a:rPr lang="it-IT" sz="1800" dirty="0"/>
              <a:t>SI </a:t>
            </a:r>
            <a:r>
              <a:rPr lang="it-IT" sz="1800" dirty="0" smtClean="0"/>
              <a:t>TRATTA QUASI </a:t>
            </a:r>
            <a:r>
              <a:rPr lang="it-IT" sz="1800" dirty="0"/>
              <a:t>SEMPRE DI PROGETTI CHE NON HANNO RAGGIUNTO LA STATUS DI </a:t>
            </a:r>
            <a:r>
              <a:rPr lang="it-IT" sz="1800" b="1" dirty="0"/>
              <a:t>ASSET STRUTTURALE</a:t>
            </a:r>
            <a:r>
              <a:rPr lang="it-IT" sz="1800" dirty="0"/>
              <a:t>, SIA PER IL POCO TEMPO DI MATURAZIONE CONCESSO SIA </a:t>
            </a:r>
            <a:r>
              <a:rPr lang="it-IT" sz="1800" dirty="0" smtClean="0"/>
              <a:t>PERCHÉ SPESSO VANNO </a:t>
            </a:r>
            <a:r>
              <a:rPr lang="it-IT" sz="1800" dirty="0"/>
              <a:t>VIA NEL COMPIUTER DEL </a:t>
            </a:r>
            <a:r>
              <a:rPr lang="it-IT" sz="1800" dirty="0" smtClean="0"/>
              <a:t>TECNICO </a:t>
            </a:r>
            <a:r>
              <a:rPr lang="it-IT" sz="1800" dirty="0"/>
              <a:t>ESAUTORATO.</a:t>
            </a:r>
            <a:endParaRPr lang="it-IT" sz="1800" b="1" dirty="0"/>
          </a:p>
        </p:txBody>
      </p:sp>
      <p:pic>
        <p:nvPicPr>
          <p:cNvPr id="4" name="Immagine 3" descr="ttp://www.alpevda.eu/elementi/www/notizie/portaborse.jpg"/>
          <p:cNvPicPr/>
          <p:nvPr/>
        </p:nvPicPr>
        <p:blipFill>
          <a:blip r:embed="rId3">
            <a:extLst>
              <a:ext uri="{28A0092B-C50C-407E-A947-70E740481C1C}">
                <a14:useLocalDpi xmlns:a14="http://schemas.microsoft.com/office/drawing/2010/main" xmlns="" val="0"/>
              </a:ext>
            </a:extLst>
          </a:blip>
          <a:srcRect/>
          <a:stretch>
            <a:fillRect/>
          </a:stretch>
        </p:blipFill>
        <p:spPr bwMode="auto">
          <a:xfrm>
            <a:off x="401294" y="3429000"/>
            <a:ext cx="3810000" cy="2921000"/>
          </a:xfrm>
          <a:prstGeom prst="rect">
            <a:avLst/>
          </a:prstGeom>
          <a:noFill/>
          <a:ln>
            <a:noFill/>
          </a:ln>
        </p:spPr>
      </p:pic>
    </p:spTree>
    <p:extLst>
      <p:ext uri="{BB962C8B-B14F-4D97-AF65-F5344CB8AC3E}">
        <p14:creationId xmlns:p14="http://schemas.microsoft.com/office/powerpoint/2010/main" xmlns="" val="2003528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372755"/>
            <a:ext cx="7772400" cy="2975075"/>
          </a:xfrm>
        </p:spPr>
        <p:txBody>
          <a:bodyPr anchor="ctr">
            <a:noAutofit/>
          </a:bodyPr>
          <a:lstStyle/>
          <a:p>
            <a:r>
              <a:rPr lang="it-IT" sz="1600" b="1" dirty="0"/>
              <a:t>B</a:t>
            </a:r>
            <a:r>
              <a:rPr lang="it-IT" sz="1600" b="1" dirty="0" smtClean="0"/>
              <a:t>isogna riconoscere, a chi di dovere e ognuno ha il suo autore, l’invenzione del primo database, migliaia di anni fa……..il cervello!!</a:t>
            </a:r>
            <a:br>
              <a:rPr lang="it-IT" sz="1600" b="1" dirty="0" smtClean="0"/>
            </a:br>
            <a:r>
              <a:rPr lang="it-IT" sz="1600" b="1" dirty="0" smtClean="0"/>
              <a:t/>
            </a:r>
            <a:br>
              <a:rPr lang="it-IT" sz="1600" b="1" dirty="0" smtClean="0"/>
            </a:br>
            <a:r>
              <a:rPr lang="it-IT" sz="1600" b="1" dirty="0" smtClean="0"/>
              <a:t>Il cervello umano funziona esattamente come un database di ottimo livello:</a:t>
            </a:r>
            <a:br>
              <a:rPr lang="it-IT" sz="1600" b="1" dirty="0" smtClean="0"/>
            </a:br>
            <a:r>
              <a:rPr lang="it-IT" sz="1600" b="1" dirty="0" smtClean="0"/>
              <a:t>riceve e registra le informazioni attraverso i cinque sensi principali e i quattro aggiuntivi, elabora le informazioni e le trasforma in esperienze utili ad una previsione.</a:t>
            </a:r>
            <a:br>
              <a:rPr lang="it-IT" sz="1600" b="1" dirty="0" smtClean="0"/>
            </a:br>
            <a:r>
              <a:rPr lang="it-IT" sz="1600" b="1" dirty="0" smtClean="0"/>
              <a:t>il cervello  ha  una caratteristica che lo rende superiore a qualsiasi big data, che sono il massimo livello dei database, </a:t>
            </a:r>
            <a:r>
              <a:rPr lang="it-IT" sz="1600" b="1" dirty="0" err="1" smtClean="0"/>
              <a:t>gia’</a:t>
            </a:r>
            <a:r>
              <a:rPr lang="it-IT" sz="1600" b="1" dirty="0" smtClean="0"/>
              <a:t> dalla sua nascita ,e forse anche prima, ha già inseriti, in automatico, al suo interno, una serie di informazioni:</a:t>
            </a:r>
            <a:endParaRPr lang="it-IT" sz="1600" b="1" dirty="0"/>
          </a:p>
        </p:txBody>
      </p:sp>
      <p:grpSp>
        <p:nvGrpSpPr>
          <p:cNvPr id="3" name="Gruppo 2"/>
          <p:cNvGrpSpPr/>
          <p:nvPr/>
        </p:nvGrpSpPr>
        <p:grpSpPr>
          <a:xfrm>
            <a:off x="4972356" y="3247971"/>
            <a:ext cx="3047604" cy="3173116"/>
            <a:chOff x="3048198" y="1842442"/>
            <a:chExt cx="3047604" cy="3173116"/>
          </a:xfrm>
        </p:grpSpPr>
        <p:grpSp>
          <p:nvGrpSpPr>
            <p:cNvPr id="5" name="Gruppo 4"/>
            <p:cNvGrpSpPr/>
            <p:nvPr/>
          </p:nvGrpSpPr>
          <p:grpSpPr>
            <a:xfrm>
              <a:off x="4267662" y="3124662"/>
              <a:ext cx="608676" cy="608676"/>
              <a:chOff x="2438861" y="1295861"/>
              <a:chExt cx="608676" cy="608676"/>
            </a:xfrm>
          </p:grpSpPr>
          <p:sp>
            <p:nvSpPr>
              <p:cNvPr id="66" name="Ovale 65"/>
              <p:cNvSpPr/>
              <p:nvPr/>
            </p:nvSpPr>
            <p:spPr>
              <a:xfrm>
                <a:off x="2438861" y="1295861"/>
                <a:ext cx="608676" cy="608676"/>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67" name="Ovale 4"/>
              <p:cNvSpPr/>
              <p:nvPr/>
            </p:nvSpPr>
            <p:spPr>
              <a:xfrm>
                <a:off x="2528000" y="1385000"/>
                <a:ext cx="430398" cy="4303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it-IT" sz="500" kern="1200">
                  <a:solidFill>
                    <a:sysClr val="windowText" lastClr="000000">
                      <a:hueOff val="0"/>
                      <a:satOff val="0"/>
                      <a:lumOff val="0"/>
                      <a:alphaOff val="0"/>
                    </a:sysClr>
                  </a:solidFill>
                  <a:latin typeface="Calibri"/>
                  <a:ea typeface="+mn-ea"/>
                  <a:cs typeface="+mn-cs"/>
                </a:endParaRPr>
              </a:p>
              <a:p>
                <a:pPr lvl="0" algn="ctr" defTabSz="222250">
                  <a:lnSpc>
                    <a:spcPct val="90000"/>
                  </a:lnSpc>
                  <a:spcBef>
                    <a:spcPct val="0"/>
                  </a:spcBef>
                  <a:spcAft>
                    <a:spcPct val="35000"/>
                  </a:spcAft>
                </a:pPr>
                <a:r>
                  <a:rPr lang="it-IT" sz="500" kern="1200">
                    <a:solidFill>
                      <a:sysClr val="windowText" lastClr="000000">
                        <a:hueOff val="0"/>
                        <a:satOff val="0"/>
                        <a:lumOff val="0"/>
                        <a:alphaOff val="0"/>
                      </a:sysClr>
                    </a:solidFill>
                    <a:latin typeface="Calibri"/>
                    <a:ea typeface="+mn-ea"/>
                    <a:cs typeface="+mn-cs"/>
                  </a:rPr>
                  <a:t>CERVELLO UMANO INFORMAZIONI INIZIALI</a:t>
                </a:r>
              </a:p>
              <a:p>
                <a:pPr lvl="0" algn="ctr" defTabSz="222250">
                  <a:lnSpc>
                    <a:spcPct val="90000"/>
                  </a:lnSpc>
                  <a:spcBef>
                    <a:spcPct val="0"/>
                  </a:spcBef>
                  <a:spcAft>
                    <a:spcPct val="35000"/>
                  </a:spcAft>
                </a:pPr>
                <a:endParaRPr lang="it-IT" sz="500" kern="1200">
                  <a:solidFill>
                    <a:sysClr val="windowText" lastClr="000000">
                      <a:hueOff val="0"/>
                      <a:satOff val="0"/>
                      <a:lumOff val="0"/>
                      <a:alphaOff val="0"/>
                    </a:sysClr>
                  </a:solidFill>
                  <a:latin typeface="Calibri"/>
                  <a:ea typeface="+mn-ea"/>
                  <a:cs typeface="+mn-cs"/>
                </a:endParaRPr>
              </a:p>
            </p:txBody>
          </p:sp>
        </p:grpSp>
        <p:grpSp>
          <p:nvGrpSpPr>
            <p:cNvPr id="6" name="Gruppo 5"/>
            <p:cNvGrpSpPr/>
            <p:nvPr/>
          </p:nvGrpSpPr>
          <p:grpSpPr>
            <a:xfrm>
              <a:off x="4555162" y="2451118"/>
              <a:ext cx="33677" cy="673543"/>
              <a:chOff x="2726361" y="622317"/>
              <a:chExt cx="33677" cy="673543"/>
            </a:xfrm>
          </p:grpSpPr>
          <p:sp>
            <p:nvSpPr>
              <p:cNvPr id="64" name="Connettore 1 5"/>
              <p:cNvSpPr/>
              <p:nvPr/>
            </p:nvSpPr>
            <p:spPr>
              <a:xfrm rot="16200000">
                <a:off x="2406428" y="949104"/>
                <a:ext cx="673543" cy="19969"/>
              </a:xfrm>
              <a:custGeom>
                <a:avLst/>
                <a:gdLst/>
                <a:ahLst/>
                <a:cxnLst/>
                <a:rect l="0" t="0" r="0" b="0"/>
                <a:pathLst>
                  <a:path>
                    <a:moveTo>
                      <a:pt x="0" y="9984"/>
                    </a:moveTo>
                    <a:lnTo>
                      <a:pt x="673543" y="9984"/>
                    </a:lnTo>
                  </a:path>
                </a:pathLst>
              </a:custGeom>
              <a:noFill/>
              <a:ln w="25400" cap="flat" cmpd="sng" algn="ctr">
                <a:solidFill>
                  <a:srgbClr val="4F81BD">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65" name="Connettore 1 6"/>
              <p:cNvSpPr/>
              <p:nvPr/>
            </p:nvSpPr>
            <p:spPr>
              <a:xfrm rot="16200000">
                <a:off x="2726361" y="942251"/>
                <a:ext cx="33677" cy="336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it-IT" sz="400" kern="1200">
                  <a:solidFill>
                    <a:sysClr val="windowText" lastClr="000000">
                      <a:hueOff val="0"/>
                      <a:satOff val="0"/>
                      <a:lumOff val="0"/>
                      <a:alphaOff val="0"/>
                    </a:sysClr>
                  </a:solidFill>
                  <a:latin typeface="Calibri"/>
                  <a:ea typeface="+mn-ea"/>
                  <a:cs typeface="+mn-cs"/>
                </a:endParaRPr>
              </a:p>
            </p:txBody>
          </p:sp>
        </p:grpSp>
        <p:grpSp>
          <p:nvGrpSpPr>
            <p:cNvPr id="7" name="Gruppo 6"/>
            <p:cNvGrpSpPr/>
            <p:nvPr/>
          </p:nvGrpSpPr>
          <p:grpSpPr>
            <a:xfrm>
              <a:off x="4267662" y="1842442"/>
              <a:ext cx="608676" cy="608676"/>
              <a:chOff x="2438861" y="13641"/>
              <a:chExt cx="608676" cy="608676"/>
            </a:xfrm>
          </p:grpSpPr>
          <p:sp>
            <p:nvSpPr>
              <p:cNvPr id="62" name="Ovale 61"/>
              <p:cNvSpPr/>
              <p:nvPr/>
            </p:nvSpPr>
            <p:spPr>
              <a:xfrm>
                <a:off x="2438861" y="13641"/>
                <a:ext cx="608676" cy="608676"/>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63" name="Ovale 8"/>
              <p:cNvSpPr/>
              <p:nvPr/>
            </p:nvSpPr>
            <p:spPr>
              <a:xfrm>
                <a:off x="2528000" y="102780"/>
                <a:ext cx="430398" cy="4303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it-IT" sz="500" kern="1200">
                    <a:solidFill>
                      <a:sysClr val="windowText" lastClr="000000">
                        <a:hueOff val="0"/>
                        <a:satOff val="0"/>
                        <a:lumOff val="0"/>
                        <a:alphaOff val="0"/>
                      </a:sysClr>
                    </a:solidFill>
                    <a:latin typeface="Calibri"/>
                    <a:ea typeface="+mn-ea"/>
                    <a:cs typeface="+mn-cs"/>
                  </a:rPr>
                  <a:t>ALTRO</a:t>
                </a:r>
              </a:p>
            </p:txBody>
          </p:sp>
        </p:grpSp>
        <p:grpSp>
          <p:nvGrpSpPr>
            <p:cNvPr id="8" name="Gruppo 7"/>
            <p:cNvGrpSpPr/>
            <p:nvPr/>
          </p:nvGrpSpPr>
          <p:grpSpPr>
            <a:xfrm>
              <a:off x="4931997" y="2573560"/>
              <a:ext cx="33677" cy="673543"/>
              <a:chOff x="3103196" y="744759"/>
              <a:chExt cx="33677" cy="673543"/>
            </a:xfrm>
          </p:grpSpPr>
          <p:sp>
            <p:nvSpPr>
              <p:cNvPr id="60" name="Connettore 1 9"/>
              <p:cNvSpPr/>
              <p:nvPr/>
            </p:nvSpPr>
            <p:spPr>
              <a:xfrm rot="18360000">
                <a:off x="2783263" y="1071546"/>
                <a:ext cx="673543" cy="19969"/>
              </a:xfrm>
              <a:custGeom>
                <a:avLst/>
                <a:gdLst/>
                <a:ahLst/>
                <a:cxnLst/>
                <a:rect l="0" t="0" r="0" b="0"/>
                <a:pathLst>
                  <a:path>
                    <a:moveTo>
                      <a:pt x="0" y="9984"/>
                    </a:moveTo>
                    <a:lnTo>
                      <a:pt x="673543" y="9984"/>
                    </a:lnTo>
                  </a:path>
                </a:pathLst>
              </a:custGeom>
              <a:noFill/>
              <a:ln w="25400" cap="flat" cmpd="sng" algn="ctr">
                <a:solidFill>
                  <a:srgbClr val="4F81BD">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61" name="Connettore 1 10"/>
              <p:cNvSpPr/>
              <p:nvPr/>
            </p:nvSpPr>
            <p:spPr>
              <a:xfrm rot="18360000">
                <a:off x="3103196" y="1064692"/>
                <a:ext cx="33677" cy="336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it-IT" sz="400" kern="1200">
                  <a:solidFill>
                    <a:sysClr val="windowText" lastClr="000000">
                      <a:hueOff val="0"/>
                      <a:satOff val="0"/>
                      <a:lumOff val="0"/>
                      <a:alphaOff val="0"/>
                    </a:sysClr>
                  </a:solidFill>
                  <a:latin typeface="Calibri"/>
                  <a:ea typeface="+mn-ea"/>
                  <a:cs typeface="+mn-cs"/>
                </a:endParaRPr>
              </a:p>
            </p:txBody>
          </p:sp>
        </p:grpSp>
        <p:grpSp>
          <p:nvGrpSpPr>
            <p:cNvPr id="9" name="Gruppo 8"/>
            <p:cNvGrpSpPr/>
            <p:nvPr/>
          </p:nvGrpSpPr>
          <p:grpSpPr>
            <a:xfrm>
              <a:off x="5021332" y="2087324"/>
              <a:ext cx="608676" cy="608676"/>
              <a:chOff x="3192531" y="258523"/>
              <a:chExt cx="608676" cy="608676"/>
            </a:xfrm>
          </p:grpSpPr>
          <p:sp>
            <p:nvSpPr>
              <p:cNvPr id="58" name="Ovale 57"/>
              <p:cNvSpPr/>
              <p:nvPr/>
            </p:nvSpPr>
            <p:spPr>
              <a:xfrm>
                <a:off x="3192531" y="258523"/>
                <a:ext cx="608676" cy="608676"/>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59" name="Ovale 12"/>
              <p:cNvSpPr/>
              <p:nvPr/>
            </p:nvSpPr>
            <p:spPr>
              <a:xfrm>
                <a:off x="3281670" y="347662"/>
                <a:ext cx="430398" cy="4303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it-IT" sz="500" kern="1200">
                    <a:solidFill>
                      <a:sysClr val="windowText" lastClr="000000">
                        <a:hueOff val="0"/>
                        <a:satOff val="0"/>
                        <a:lumOff val="0"/>
                        <a:alphaOff val="0"/>
                      </a:sysClr>
                    </a:solidFill>
                    <a:latin typeface="Calibri"/>
                    <a:ea typeface="+mn-ea"/>
                    <a:cs typeface="+mn-cs"/>
                  </a:rPr>
                  <a:t>VISTA</a:t>
                </a:r>
              </a:p>
            </p:txBody>
          </p:sp>
        </p:grpSp>
        <p:grpSp>
          <p:nvGrpSpPr>
            <p:cNvPr id="10" name="Gruppo 9"/>
            <p:cNvGrpSpPr/>
            <p:nvPr/>
          </p:nvGrpSpPr>
          <p:grpSpPr>
            <a:xfrm>
              <a:off x="4844961" y="3214048"/>
              <a:ext cx="673543" cy="33677"/>
              <a:chOff x="3016160" y="1385247"/>
              <a:chExt cx="673543" cy="33677"/>
            </a:xfrm>
          </p:grpSpPr>
          <p:sp>
            <p:nvSpPr>
              <p:cNvPr id="56" name="Connettore 1 13"/>
              <p:cNvSpPr/>
              <p:nvPr/>
            </p:nvSpPr>
            <p:spPr>
              <a:xfrm rot="20520000">
                <a:off x="3016160" y="1392101"/>
                <a:ext cx="673543" cy="19969"/>
              </a:xfrm>
              <a:custGeom>
                <a:avLst/>
                <a:gdLst/>
                <a:ahLst/>
                <a:cxnLst/>
                <a:rect l="0" t="0" r="0" b="0"/>
                <a:pathLst>
                  <a:path>
                    <a:moveTo>
                      <a:pt x="0" y="9984"/>
                    </a:moveTo>
                    <a:lnTo>
                      <a:pt x="673543" y="9984"/>
                    </a:lnTo>
                  </a:path>
                </a:pathLst>
              </a:custGeom>
              <a:noFill/>
              <a:ln w="25400" cap="flat" cmpd="sng" algn="ctr">
                <a:solidFill>
                  <a:srgbClr val="4F81BD">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57" name="Connettore 1 14"/>
              <p:cNvSpPr/>
              <p:nvPr/>
            </p:nvSpPr>
            <p:spPr>
              <a:xfrm rot="20520000">
                <a:off x="3336093" y="1385247"/>
                <a:ext cx="33677" cy="336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it-IT" sz="400" kern="1200">
                  <a:solidFill>
                    <a:sysClr val="windowText" lastClr="000000">
                      <a:hueOff val="0"/>
                      <a:satOff val="0"/>
                      <a:lumOff val="0"/>
                      <a:alphaOff val="0"/>
                    </a:sysClr>
                  </a:solidFill>
                  <a:latin typeface="Calibri"/>
                  <a:ea typeface="+mn-ea"/>
                  <a:cs typeface="+mn-cs"/>
                </a:endParaRPr>
              </a:p>
            </p:txBody>
          </p:sp>
        </p:grpSp>
        <p:grpSp>
          <p:nvGrpSpPr>
            <p:cNvPr id="11" name="Gruppo 10"/>
            <p:cNvGrpSpPr/>
            <p:nvPr/>
          </p:nvGrpSpPr>
          <p:grpSpPr>
            <a:xfrm>
              <a:off x="5487126" y="2728434"/>
              <a:ext cx="608676" cy="608676"/>
              <a:chOff x="3658325" y="899633"/>
              <a:chExt cx="608676" cy="608676"/>
            </a:xfrm>
          </p:grpSpPr>
          <p:sp>
            <p:nvSpPr>
              <p:cNvPr id="54" name="Ovale 53"/>
              <p:cNvSpPr/>
              <p:nvPr/>
            </p:nvSpPr>
            <p:spPr>
              <a:xfrm>
                <a:off x="3658325" y="899633"/>
                <a:ext cx="608676" cy="608676"/>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55" name="Ovale 16"/>
              <p:cNvSpPr/>
              <p:nvPr/>
            </p:nvSpPr>
            <p:spPr>
              <a:xfrm>
                <a:off x="3747464" y="988772"/>
                <a:ext cx="430398" cy="4303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it-IT" sz="500" kern="1200">
                    <a:solidFill>
                      <a:sysClr val="windowText" lastClr="000000">
                        <a:hueOff val="0"/>
                        <a:satOff val="0"/>
                        <a:lumOff val="0"/>
                        <a:alphaOff val="0"/>
                      </a:sysClr>
                    </a:solidFill>
                    <a:latin typeface="Calibri"/>
                    <a:ea typeface="+mn-ea"/>
                    <a:cs typeface="+mn-cs"/>
                  </a:rPr>
                  <a:t>UDITO</a:t>
                </a:r>
              </a:p>
            </p:txBody>
          </p:sp>
        </p:grpSp>
        <p:grpSp>
          <p:nvGrpSpPr>
            <p:cNvPr id="12" name="Gruppo 11"/>
            <p:cNvGrpSpPr/>
            <p:nvPr/>
          </p:nvGrpSpPr>
          <p:grpSpPr>
            <a:xfrm>
              <a:off x="4844961" y="3610276"/>
              <a:ext cx="673543" cy="33677"/>
              <a:chOff x="3016160" y="1781475"/>
              <a:chExt cx="673543" cy="33677"/>
            </a:xfrm>
          </p:grpSpPr>
          <p:sp>
            <p:nvSpPr>
              <p:cNvPr id="52" name="Connettore 1 17"/>
              <p:cNvSpPr/>
              <p:nvPr/>
            </p:nvSpPr>
            <p:spPr>
              <a:xfrm rot="1080000">
                <a:off x="3016160" y="1788329"/>
                <a:ext cx="673543" cy="19969"/>
              </a:xfrm>
              <a:custGeom>
                <a:avLst/>
                <a:gdLst/>
                <a:ahLst/>
                <a:cxnLst/>
                <a:rect l="0" t="0" r="0" b="0"/>
                <a:pathLst>
                  <a:path>
                    <a:moveTo>
                      <a:pt x="0" y="9984"/>
                    </a:moveTo>
                    <a:lnTo>
                      <a:pt x="673543" y="9984"/>
                    </a:lnTo>
                  </a:path>
                </a:pathLst>
              </a:custGeom>
              <a:noFill/>
              <a:ln w="25400" cap="flat" cmpd="sng" algn="ctr">
                <a:solidFill>
                  <a:srgbClr val="4F81BD">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53" name="Connettore 1 18"/>
              <p:cNvSpPr/>
              <p:nvPr/>
            </p:nvSpPr>
            <p:spPr>
              <a:xfrm rot="1080000">
                <a:off x="3336093" y="1781475"/>
                <a:ext cx="33677" cy="336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it-IT" sz="400" kern="1200">
                  <a:solidFill>
                    <a:sysClr val="windowText" lastClr="000000">
                      <a:hueOff val="0"/>
                      <a:satOff val="0"/>
                      <a:lumOff val="0"/>
                      <a:alphaOff val="0"/>
                    </a:sysClr>
                  </a:solidFill>
                  <a:latin typeface="Calibri"/>
                  <a:ea typeface="+mn-ea"/>
                  <a:cs typeface="+mn-cs"/>
                </a:endParaRPr>
              </a:p>
            </p:txBody>
          </p:sp>
        </p:grpSp>
        <p:grpSp>
          <p:nvGrpSpPr>
            <p:cNvPr id="13" name="Gruppo 12"/>
            <p:cNvGrpSpPr/>
            <p:nvPr/>
          </p:nvGrpSpPr>
          <p:grpSpPr>
            <a:xfrm>
              <a:off x="5487126" y="3520890"/>
              <a:ext cx="608676" cy="608676"/>
              <a:chOff x="3658325" y="1692089"/>
              <a:chExt cx="608676" cy="608676"/>
            </a:xfrm>
          </p:grpSpPr>
          <p:sp>
            <p:nvSpPr>
              <p:cNvPr id="50" name="Ovale 49"/>
              <p:cNvSpPr/>
              <p:nvPr/>
            </p:nvSpPr>
            <p:spPr>
              <a:xfrm>
                <a:off x="3658325" y="1692089"/>
                <a:ext cx="608676" cy="608676"/>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51" name="Ovale 20"/>
              <p:cNvSpPr/>
              <p:nvPr/>
            </p:nvSpPr>
            <p:spPr>
              <a:xfrm>
                <a:off x="3747464" y="1781228"/>
                <a:ext cx="430398" cy="4303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it-IT" sz="500" kern="1200">
                    <a:solidFill>
                      <a:sysClr val="windowText" lastClr="000000">
                        <a:hueOff val="0"/>
                        <a:satOff val="0"/>
                        <a:lumOff val="0"/>
                        <a:alphaOff val="0"/>
                      </a:sysClr>
                    </a:solidFill>
                    <a:latin typeface="Calibri"/>
                    <a:ea typeface="+mn-ea"/>
                    <a:cs typeface="+mn-cs"/>
                  </a:rPr>
                  <a:t>TATTO</a:t>
                </a:r>
              </a:p>
            </p:txBody>
          </p:sp>
        </p:grpSp>
        <p:grpSp>
          <p:nvGrpSpPr>
            <p:cNvPr id="14" name="Gruppo 13"/>
            <p:cNvGrpSpPr/>
            <p:nvPr/>
          </p:nvGrpSpPr>
          <p:grpSpPr>
            <a:xfrm>
              <a:off x="4931997" y="3610898"/>
              <a:ext cx="33677" cy="673543"/>
              <a:chOff x="3103196" y="1782097"/>
              <a:chExt cx="33677" cy="673543"/>
            </a:xfrm>
          </p:grpSpPr>
          <p:sp>
            <p:nvSpPr>
              <p:cNvPr id="48" name="Connettore 1 21"/>
              <p:cNvSpPr/>
              <p:nvPr/>
            </p:nvSpPr>
            <p:spPr>
              <a:xfrm rot="3240000">
                <a:off x="2783263" y="2108884"/>
                <a:ext cx="673543" cy="19969"/>
              </a:xfrm>
              <a:custGeom>
                <a:avLst/>
                <a:gdLst/>
                <a:ahLst/>
                <a:cxnLst/>
                <a:rect l="0" t="0" r="0" b="0"/>
                <a:pathLst>
                  <a:path>
                    <a:moveTo>
                      <a:pt x="0" y="9984"/>
                    </a:moveTo>
                    <a:lnTo>
                      <a:pt x="673543" y="9984"/>
                    </a:lnTo>
                  </a:path>
                </a:pathLst>
              </a:custGeom>
              <a:noFill/>
              <a:ln w="25400" cap="flat" cmpd="sng" algn="ctr">
                <a:solidFill>
                  <a:srgbClr val="4F81BD">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49" name="Connettore 1 22"/>
              <p:cNvSpPr/>
              <p:nvPr/>
            </p:nvSpPr>
            <p:spPr>
              <a:xfrm rot="3240000">
                <a:off x="3103196" y="2102030"/>
                <a:ext cx="33677" cy="336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it-IT" sz="400" kern="1200">
                  <a:solidFill>
                    <a:sysClr val="windowText" lastClr="000000">
                      <a:hueOff val="0"/>
                      <a:satOff val="0"/>
                      <a:lumOff val="0"/>
                      <a:alphaOff val="0"/>
                    </a:sysClr>
                  </a:solidFill>
                  <a:latin typeface="Calibri"/>
                  <a:ea typeface="+mn-ea"/>
                  <a:cs typeface="+mn-cs"/>
                </a:endParaRPr>
              </a:p>
            </p:txBody>
          </p:sp>
        </p:grpSp>
        <p:grpSp>
          <p:nvGrpSpPr>
            <p:cNvPr id="15" name="Gruppo 14"/>
            <p:cNvGrpSpPr/>
            <p:nvPr/>
          </p:nvGrpSpPr>
          <p:grpSpPr>
            <a:xfrm>
              <a:off x="5021332" y="4162000"/>
              <a:ext cx="608676" cy="608676"/>
              <a:chOff x="3192531" y="2333199"/>
              <a:chExt cx="608676" cy="608676"/>
            </a:xfrm>
          </p:grpSpPr>
          <p:sp>
            <p:nvSpPr>
              <p:cNvPr id="46" name="Ovale 45"/>
              <p:cNvSpPr/>
              <p:nvPr/>
            </p:nvSpPr>
            <p:spPr>
              <a:xfrm>
                <a:off x="3192531" y="2333199"/>
                <a:ext cx="608676" cy="608676"/>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7" name="Ovale 24"/>
              <p:cNvSpPr/>
              <p:nvPr/>
            </p:nvSpPr>
            <p:spPr>
              <a:xfrm>
                <a:off x="3281670" y="2422338"/>
                <a:ext cx="430398" cy="4303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it-IT" sz="500" kern="1200">
                    <a:solidFill>
                      <a:sysClr val="windowText" lastClr="000000">
                        <a:hueOff val="0"/>
                        <a:satOff val="0"/>
                        <a:lumOff val="0"/>
                        <a:alphaOff val="0"/>
                      </a:sysClr>
                    </a:solidFill>
                    <a:latin typeface="Calibri"/>
                    <a:ea typeface="+mn-ea"/>
                    <a:cs typeface="+mn-cs"/>
                  </a:rPr>
                  <a:t>GUSTO</a:t>
                </a:r>
              </a:p>
            </p:txBody>
          </p:sp>
        </p:grpSp>
        <p:grpSp>
          <p:nvGrpSpPr>
            <p:cNvPr id="16" name="Gruppo 15"/>
            <p:cNvGrpSpPr/>
            <p:nvPr/>
          </p:nvGrpSpPr>
          <p:grpSpPr>
            <a:xfrm>
              <a:off x="4555162" y="3733339"/>
              <a:ext cx="33677" cy="673543"/>
              <a:chOff x="2726361" y="1904538"/>
              <a:chExt cx="33677" cy="673543"/>
            </a:xfrm>
          </p:grpSpPr>
          <p:sp>
            <p:nvSpPr>
              <p:cNvPr id="44" name="Connettore 1 25"/>
              <p:cNvSpPr/>
              <p:nvPr/>
            </p:nvSpPr>
            <p:spPr>
              <a:xfrm rot="5400000">
                <a:off x="2406428" y="2231325"/>
                <a:ext cx="673543" cy="19969"/>
              </a:xfrm>
              <a:custGeom>
                <a:avLst/>
                <a:gdLst/>
                <a:ahLst/>
                <a:cxnLst/>
                <a:rect l="0" t="0" r="0" b="0"/>
                <a:pathLst>
                  <a:path>
                    <a:moveTo>
                      <a:pt x="0" y="9984"/>
                    </a:moveTo>
                    <a:lnTo>
                      <a:pt x="673543" y="9984"/>
                    </a:lnTo>
                  </a:path>
                </a:pathLst>
              </a:custGeom>
              <a:noFill/>
              <a:ln w="25400" cap="flat" cmpd="sng" algn="ctr">
                <a:solidFill>
                  <a:srgbClr val="4F81BD">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45" name="Connettore 1 26"/>
              <p:cNvSpPr/>
              <p:nvPr/>
            </p:nvSpPr>
            <p:spPr>
              <a:xfrm rot="5400000">
                <a:off x="2726361" y="2224471"/>
                <a:ext cx="33677" cy="336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it-IT" sz="400" kern="1200">
                  <a:solidFill>
                    <a:sysClr val="windowText" lastClr="000000">
                      <a:hueOff val="0"/>
                      <a:satOff val="0"/>
                      <a:lumOff val="0"/>
                      <a:alphaOff val="0"/>
                    </a:sysClr>
                  </a:solidFill>
                  <a:latin typeface="Calibri"/>
                  <a:ea typeface="+mn-ea"/>
                  <a:cs typeface="+mn-cs"/>
                </a:endParaRPr>
              </a:p>
            </p:txBody>
          </p:sp>
        </p:grpSp>
        <p:grpSp>
          <p:nvGrpSpPr>
            <p:cNvPr id="17" name="Gruppo 16"/>
            <p:cNvGrpSpPr/>
            <p:nvPr/>
          </p:nvGrpSpPr>
          <p:grpSpPr>
            <a:xfrm>
              <a:off x="4267662" y="4406882"/>
              <a:ext cx="608676" cy="608676"/>
              <a:chOff x="2438861" y="2578081"/>
              <a:chExt cx="608676" cy="608676"/>
            </a:xfrm>
          </p:grpSpPr>
          <p:sp>
            <p:nvSpPr>
              <p:cNvPr id="42" name="Ovale 41"/>
              <p:cNvSpPr/>
              <p:nvPr/>
            </p:nvSpPr>
            <p:spPr>
              <a:xfrm>
                <a:off x="2438861" y="2578081"/>
                <a:ext cx="608676" cy="608676"/>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3" name="Ovale 28"/>
              <p:cNvSpPr/>
              <p:nvPr/>
            </p:nvSpPr>
            <p:spPr>
              <a:xfrm>
                <a:off x="2528000" y="2667220"/>
                <a:ext cx="430398" cy="4303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it-IT" sz="500" kern="1200">
                    <a:solidFill>
                      <a:sysClr val="windowText" lastClr="000000">
                        <a:hueOff val="0"/>
                        <a:satOff val="0"/>
                        <a:lumOff val="0"/>
                        <a:alphaOff val="0"/>
                      </a:sysClr>
                    </a:solidFill>
                    <a:latin typeface="Calibri"/>
                    <a:ea typeface="+mn-ea"/>
                    <a:cs typeface="+mn-cs"/>
                  </a:rPr>
                  <a:t>OLFATTO</a:t>
                </a:r>
              </a:p>
            </p:txBody>
          </p:sp>
        </p:grpSp>
        <p:grpSp>
          <p:nvGrpSpPr>
            <p:cNvPr id="18" name="Gruppo 17"/>
            <p:cNvGrpSpPr/>
            <p:nvPr/>
          </p:nvGrpSpPr>
          <p:grpSpPr>
            <a:xfrm>
              <a:off x="4178327" y="3610898"/>
              <a:ext cx="33677" cy="673543"/>
              <a:chOff x="2349526" y="1782097"/>
              <a:chExt cx="33677" cy="673543"/>
            </a:xfrm>
          </p:grpSpPr>
          <p:sp>
            <p:nvSpPr>
              <p:cNvPr id="40" name="Connettore 1 29"/>
              <p:cNvSpPr/>
              <p:nvPr/>
            </p:nvSpPr>
            <p:spPr>
              <a:xfrm rot="7560000">
                <a:off x="2029593" y="2108884"/>
                <a:ext cx="673543" cy="19969"/>
              </a:xfrm>
              <a:custGeom>
                <a:avLst/>
                <a:gdLst/>
                <a:ahLst/>
                <a:cxnLst/>
                <a:rect l="0" t="0" r="0" b="0"/>
                <a:pathLst>
                  <a:path>
                    <a:moveTo>
                      <a:pt x="0" y="9984"/>
                    </a:moveTo>
                    <a:lnTo>
                      <a:pt x="673543" y="9984"/>
                    </a:lnTo>
                  </a:path>
                </a:pathLst>
              </a:custGeom>
              <a:noFill/>
              <a:ln w="25400" cap="flat" cmpd="sng" algn="ctr">
                <a:solidFill>
                  <a:srgbClr val="4F81BD">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41" name="Connettore 1 30"/>
              <p:cNvSpPr/>
              <p:nvPr/>
            </p:nvSpPr>
            <p:spPr>
              <a:xfrm rot="18360000">
                <a:off x="2349526" y="2102030"/>
                <a:ext cx="33677" cy="336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it-IT" sz="400" kern="1200">
                  <a:solidFill>
                    <a:sysClr val="windowText" lastClr="000000">
                      <a:hueOff val="0"/>
                      <a:satOff val="0"/>
                      <a:lumOff val="0"/>
                      <a:alphaOff val="0"/>
                    </a:sysClr>
                  </a:solidFill>
                  <a:latin typeface="Calibri"/>
                  <a:ea typeface="+mn-ea"/>
                  <a:cs typeface="+mn-cs"/>
                </a:endParaRPr>
              </a:p>
            </p:txBody>
          </p:sp>
        </p:grpSp>
        <p:grpSp>
          <p:nvGrpSpPr>
            <p:cNvPr id="19" name="Gruppo 18"/>
            <p:cNvGrpSpPr/>
            <p:nvPr/>
          </p:nvGrpSpPr>
          <p:grpSpPr>
            <a:xfrm>
              <a:off x="3513992" y="4162000"/>
              <a:ext cx="608676" cy="608676"/>
              <a:chOff x="1685191" y="2333199"/>
              <a:chExt cx="608676" cy="608676"/>
            </a:xfrm>
          </p:grpSpPr>
          <p:sp>
            <p:nvSpPr>
              <p:cNvPr id="38" name="Ovale 37"/>
              <p:cNvSpPr/>
              <p:nvPr/>
            </p:nvSpPr>
            <p:spPr>
              <a:xfrm>
                <a:off x="1685191" y="2333199"/>
                <a:ext cx="608676" cy="608676"/>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9" name="Ovale 32"/>
              <p:cNvSpPr/>
              <p:nvPr/>
            </p:nvSpPr>
            <p:spPr>
              <a:xfrm>
                <a:off x="1774330" y="2422338"/>
                <a:ext cx="430398" cy="4303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it-IT" sz="500" kern="1200">
                    <a:solidFill>
                      <a:sysClr val="windowText" lastClr="000000">
                        <a:hueOff val="0"/>
                        <a:satOff val="0"/>
                        <a:lumOff val="0"/>
                        <a:alphaOff val="0"/>
                      </a:sysClr>
                    </a:solidFill>
                    <a:latin typeface="Calibri"/>
                    <a:ea typeface="+mn-ea"/>
                    <a:cs typeface="+mn-cs"/>
                  </a:rPr>
                  <a:t>TERMOPERCEZIONE</a:t>
                </a:r>
              </a:p>
            </p:txBody>
          </p:sp>
        </p:grpSp>
        <p:grpSp>
          <p:nvGrpSpPr>
            <p:cNvPr id="20" name="Gruppo 19"/>
            <p:cNvGrpSpPr/>
            <p:nvPr/>
          </p:nvGrpSpPr>
          <p:grpSpPr>
            <a:xfrm>
              <a:off x="3625497" y="3610276"/>
              <a:ext cx="673543" cy="33677"/>
              <a:chOff x="1796696" y="1781475"/>
              <a:chExt cx="673543" cy="33677"/>
            </a:xfrm>
          </p:grpSpPr>
          <p:sp>
            <p:nvSpPr>
              <p:cNvPr id="36" name="Connettore 1 33"/>
              <p:cNvSpPr/>
              <p:nvPr/>
            </p:nvSpPr>
            <p:spPr>
              <a:xfrm rot="9720000">
                <a:off x="1796696" y="1788329"/>
                <a:ext cx="673543" cy="19969"/>
              </a:xfrm>
              <a:custGeom>
                <a:avLst/>
                <a:gdLst/>
                <a:ahLst/>
                <a:cxnLst/>
                <a:rect l="0" t="0" r="0" b="0"/>
                <a:pathLst>
                  <a:path>
                    <a:moveTo>
                      <a:pt x="0" y="9984"/>
                    </a:moveTo>
                    <a:lnTo>
                      <a:pt x="673543" y="9984"/>
                    </a:lnTo>
                  </a:path>
                </a:pathLst>
              </a:custGeom>
              <a:noFill/>
              <a:ln w="25400" cap="flat" cmpd="sng" algn="ctr">
                <a:solidFill>
                  <a:srgbClr val="4F81BD">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37" name="Connettore 1 34"/>
              <p:cNvSpPr/>
              <p:nvPr/>
            </p:nvSpPr>
            <p:spPr>
              <a:xfrm rot="20520000">
                <a:off x="2116629" y="1781475"/>
                <a:ext cx="33677" cy="336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it-IT" sz="400" kern="1200">
                  <a:solidFill>
                    <a:sysClr val="windowText" lastClr="000000">
                      <a:hueOff val="0"/>
                      <a:satOff val="0"/>
                      <a:lumOff val="0"/>
                      <a:alphaOff val="0"/>
                    </a:sysClr>
                  </a:solidFill>
                  <a:latin typeface="Calibri"/>
                  <a:ea typeface="+mn-ea"/>
                  <a:cs typeface="+mn-cs"/>
                </a:endParaRPr>
              </a:p>
            </p:txBody>
          </p:sp>
        </p:grpSp>
        <p:grpSp>
          <p:nvGrpSpPr>
            <p:cNvPr id="21" name="Gruppo 20"/>
            <p:cNvGrpSpPr/>
            <p:nvPr/>
          </p:nvGrpSpPr>
          <p:grpSpPr>
            <a:xfrm>
              <a:off x="3048198" y="3520890"/>
              <a:ext cx="608676" cy="608676"/>
              <a:chOff x="1219397" y="1692089"/>
              <a:chExt cx="608676" cy="608676"/>
            </a:xfrm>
          </p:grpSpPr>
          <p:sp>
            <p:nvSpPr>
              <p:cNvPr id="34" name="Ovale 33"/>
              <p:cNvSpPr/>
              <p:nvPr/>
            </p:nvSpPr>
            <p:spPr>
              <a:xfrm>
                <a:off x="1219397" y="1692089"/>
                <a:ext cx="608676" cy="608676"/>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5" name="Ovale 36"/>
              <p:cNvSpPr/>
              <p:nvPr/>
            </p:nvSpPr>
            <p:spPr>
              <a:xfrm>
                <a:off x="1308536" y="1781228"/>
                <a:ext cx="430398" cy="4303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it-IT" sz="500" kern="1200">
                    <a:solidFill>
                      <a:sysClr val="windowText" lastClr="000000">
                        <a:hueOff val="0"/>
                        <a:satOff val="0"/>
                        <a:lumOff val="0"/>
                        <a:alphaOff val="0"/>
                      </a:sysClr>
                    </a:solidFill>
                    <a:latin typeface="Calibri"/>
                    <a:ea typeface="+mn-ea"/>
                    <a:cs typeface="+mn-cs"/>
                  </a:rPr>
                  <a:t>DOLORE</a:t>
                </a:r>
              </a:p>
            </p:txBody>
          </p:sp>
        </p:grpSp>
        <p:grpSp>
          <p:nvGrpSpPr>
            <p:cNvPr id="22" name="Gruppo 21"/>
            <p:cNvGrpSpPr/>
            <p:nvPr/>
          </p:nvGrpSpPr>
          <p:grpSpPr>
            <a:xfrm>
              <a:off x="3625497" y="3214048"/>
              <a:ext cx="673543" cy="33677"/>
              <a:chOff x="1796696" y="1385247"/>
              <a:chExt cx="673543" cy="33677"/>
            </a:xfrm>
          </p:grpSpPr>
          <p:sp>
            <p:nvSpPr>
              <p:cNvPr id="32" name="Connettore 1 37"/>
              <p:cNvSpPr/>
              <p:nvPr/>
            </p:nvSpPr>
            <p:spPr>
              <a:xfrm rot="11880000">
                <a:off x="1796696" y="1392101"/>
                <a:ext cx="673543" cy="19969"/>
              </a:xfrm>
              <a:custGeom>
                <a:avLst/>
                <a:gdLst/>
                <a:ahLst/>
                <a:cxnLst/>
                <a:rect l="0" t="0" r="0" b="0"/>
                <a:pathLst>
                  <a:path>
                    <a:moveTo>
                      <a:pt x="0" y="9984"/>
                    </a:moveTo>
                    <a:lnTo>
                      <a:pt x="673543" y="9984"/>
                    </a:lnTo>
                  </a:path>
                </a:pathLst>
              </a:custGeom>
              <a:noFill/>
              <a:ln w="25400" cap="flat" cmpd="sng" algn="ctr">
                <a:solidFill>
                  <a:srgbClr val="4F81BD">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33" name="Connettore 1 38"/>
              <p:cNvSpPr/>
              <p:nvPr/>
            </p:nvSpPr>
            <p:spPr>
              <a:xfrm rot="22680000">
                <a:off x="2116629" y="1385247"/>
                <a:ext cx="33677" cy="336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it-IT" sz="400" kern="1200">
                  <a:solidFill>
                    <a:sysClr val="windowText" lastClr="000000">
                      <a:hueOff val="0"/>
                      <a:satOff val="0"/>
                      <a:lumOff val="0"/>
                      <a:alphaOff val="0"/>
                    </a:sysClr>
                  </a:solidFill>
                  <a:latin typeface="Calibri"/>
                  <a:ea typeface="+mn-ea"/>
                  <a:cs typeface="+mn-cs"/>
                </a:endParaRPr>
              </a:p>
            </p:txBody>
          </p:sp>
        </p:grpSp>
        <p:grpSp>
          <p:nvGrpSpPr>
            <p:cNvPr id="23" name="Gruppo 22"/>
            <p:cNvGrpSpPr/>
            <p:nvPr/>
          </p:nvGrpSpPr>
          <p:grpSpPr>
            <a:xfrm>
              <a:off x="3048198" y="2728434"/>
              <a:ext cx="608676" cy="608676"/>
              <a:chOff x="1219397" y="899633"/>
              <a:chExt cx="608676" cy="608676"/>
            </a:xfrm>
          </p:grpSpPr>
          <p:sp>
            <p:nvSpPr>
              <p:cNvPr id="30" name="Ovale 29"/>
              <p:cNvSpPr/>
              <p:nvPr/>
            </p:nvSpPr>
            <p:spPr>
              <a:xfrm>
                <a:off x="1219397" y="899633"/>
                <a:ext cx="608676" cy="608676"/>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1" name="Ovale 40"/>
              <p:cNvSpPr/>
              <p:nvPr/>
            </p:nvSpPr>
            <p:spPr>
              <a:xfrm>
                <a:off x="1308536" y="988772"/>
                <a:ext cx="430398" cy="4303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it-IT" sz="500" kern="1200">
                    <a:solidFill>
                      <a:sysClr val="windowText" lastClr="000000">
                        <a:hueOff val="0"/>
                        <a:satOff val="0"/>
                        <a:lumOff val="0"/>
                        <a:alphaOff val="0"/>
                      </a:sysClr>
                    </a:solidFill>
                    <a:latin typeface="Calibri"/>
                    <a:ea typeface="+mn-ea"/>
                    <a:cs typeface="+mn-cs"/>
                  </a:rPr>
                  <a:t>PROPIACEZIONE</a:t>
                </a:r>
              </a:p>
            </p:txBody>
          </p:sp>
        </p:grpSp>
        <p:grpSp>
          <p:nvGrpSpPr>
            <p:cNvPr id="24" name="Gruppo 23"/>
            <p:cNvGrpSpPr/>
            <p:nvPr/>
          </p:nvGrpSpPr>
          <p:grpSpPr>
            <a:xfrm>
              <a:off x="4178327" y="2573560"/>
              <a:ext cx="33677" cy="673543"/>
              <a:chOff x="2349526" y="744759"/>
              <a:chExt cx="33677" cy="673543"/>
            </a:xfrm>
          </p:grpSpPr>
          <p:sp>
            <p:nvSpPr>
              <p:cNvPr id="28" name="Connettore 1 41"/>
              <p:cNvSpPr/>
              <p:nvPr/>
            </p:nvSpPr>
            <p:spPr>
              <a:xfrm rot="14040000">
                <a:off x="2029593" y="1071546"/>
                <a:ext cx="673543" cy="19969"/>
              </a:xfrm>
              <a:custGeom>
                <a:avLst/>
                <a:gdLst/>
                <a:ahLst/>
                <a:cxnLst/>
                <a:rect l="0" t="0" r="0" b="0"/>
                <a:pathLst>
                  <a:path>
                    <a:moveTo>
                      <a:pt x="0" y="9984"/>
                    </a:moveTo>
                    <a:lnTo>
                      <a:pt x="673543" y="9984"/>
                    </a:lnTo>
                  </a:path>
                </a:pathLst>
              </a:custGeom>
              <a:noFill/>
              <a:ln w="25400" cap="flat" cmpd="sng" algn="ctr">
                <a:solidFill>
                  <a:srgbClr val="4F81BD">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29" name="Connettore 1 42"/>
              <p:cNvSpPr/>
              <p:nvPr/>
            </p:nvSpPr>
            <p:spPr>
              <a:xfrm rot="24840000">
                <a:off x="2349526" y="1064692"/>
                <a:ext cx="33677" cy="336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it-IT" sz="400" kern="1200">
                  <a:solidFill>
                    <a:sysClr val="windowText" lastClr="000000">
                      <a:hueOff val="0"/>
                      <a:satOff val="0"/>
                      <a:lumOff val="0"/>
                      <a:alphaOff val="0"/>
                    </a:sysClr>
                  </a:solidFill>
                  <a:latin typeface="Calibri"/>
                  <a:ea typeface="+mn-ea"/>
                  <a:cs typeface="+mn-cs"/>
                </a:endParaRPr>
              </a:p>
            </p:txBody>
          </p:sp>
        </p:grpSp>
        <p:grpSp>
          <p:nvGrpSpPr>
            <p:cNvPr id="25" name="Gruppo 24"/>
            <p:cNvGrpSpPr/>
            <p:nvPr/>
          </p:nvGrpSpPr>
          <p:grpSpPr>
            <a:xfrm>
              <a:off x="3513992" y="2087324"/>
              <a:ext cx="608676" cy="608676"/>
              <a:chOff x="1685191" y="258523"/>
              <a:chExt cx="608676" cy="608676"/>
            </a:xfrm>
          </p:grpSpPr>
          <p:sp>
            <p:nvSpPr>
              <p:cNvPr id="26" name="Ovale 25"/>
              <p:cNvSpPr/>
              <p:nvPr/>
            </p:nvSpPr>
            <p:spPr>
              <a:xfrm>
                <a:off x="1685191" y="258523"/>
                <a:ext cx="608676" cy="608676"/>
              </a:xfrm>
              <a:prstGeom prst="ellipse">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7" name="Ovale 44"/>
              <p:cNvSpPr/>
              <p:nvPr/>
            </p:nvSpPr>
            <p:spPr>
              <a:xfrm>
                <a:off x="1774330" y="347662"/>
                <a:ext cx="430398" cy="4303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it-IT" sz="500" kern="1200">
                    <a:solidFill>
                      <a:sysClr val="windowText" lastClr="000000">
                        <a:hueOff val="0"/>
                        <a:satOff val="0"/>
                        <a:lumOff val="0"/>
                        <a:alphaOff val="0"/>
                      </a:sysClr>
                    </a:solidFill>
                    <a:latin typeface="Calibri"/>
                    <a:ea typeface="+mn-ea"/>
                    <a:cs typeface="+mn-cs"/>
                  </a:rPr>
                  <a:t>EQUILIBRIO</a:t>
                </a:r>
              </a:p>
            </p:txBody>
          </p:sp>
        </p:grpSp>
      </p:grpSp>
    </p:spTree>
    <p:extLst>
      <p:ext uri="{BB962C8B-B14F-4D97-AF65-F5344CB8AC3E}">
        <p14:creationId xmlns:p14="http://schemas.microsoft.com/office/powerpoint/2010/main" xmlns="" val="34309910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44303"/>
            <a:ext cx="7772400" cy="6190599"/>
          </a:xfrm>
        </p:spPr>
        <p:txBody>
          <a:bodyPr anchor="ctr">
            <a:noAutofit/>
          </a:bodyPr>
          <a:lstStyle/>
          <a:p>
            <a:r>
              <a:rPr lang="it-IT" sz="1600" dirty="0"/>
              <a:t>MA HA ANCHE DEI LIMITI DERIVANTI DA DIVERSI FATTORI</a:t>
            </a:r>
            <a:r>
              <a:rPr lang="it-IT" sz="1600" dirty="0" smtClean="0"/>
              <a:t>, UNO </a:t>
            </a:r>
            <a:r>
              <a:rPr lang="it-IT" sz="1600" dirty="0"/>
              <a:t>DEI QUALI E’ IL LIVELLO DELLE INFORMAZIONI CHE RIESCONO A RACCOGLIERE I NOVE SENSI</a:t>
            </a:r>
            <a:r>
              <a:rPr lang="it-IT" sz="1600" dirty="0" smtClean="0"/>
              <a:t>… . E </a:t>
            </a:r>
            <a:r>
              <a:rPr lang="it-IT" sz="1600" dirty="0"/>
              <a:t>PER ALCUNI DI ESSI L’UOMO SI E’ ORGANIZZATO INVENTANDO STRUMENTI DI SUPPORTO</a:t>
            </a:r>
            <a:r>
              <a:rPr lang="it-IT" sz="1600" dirty="0" smtClean="0"/>
              <a:t>,  AD </a:t>
            </a:r>
            <a:r>
              <a:rPr lang="it-IT" sz="1600" dirty="0"/>
              <a:t>ESEMPIO </a:t>
            </a:r>
            <a:r>
              <a:rPr lang="it-IT" sz="1600" dirty="0" smtClean="0"/>
              <a:t>LA </a:t>
            </a:r>
            <a:r>
              <a:rPr lang="it-IT" sz="1600" dirty="0"/>
              <a:t>LENTE DI INGRANDIMENTO</a:t>
            </a:r>
            <a:r>
              <a:rPr lang="it-IT" sz="1600" dirty="0" smtClean="0"/>
              <a:t>, CHE </a:t>
            </a:r>
            <a:r>
              <a:rPr lang="it-IT" sz="1600" dirty="0"/>
              <a:t>POI HA GENERATO I MICROSCOPI E I TELESCOPI</a:t>
            </a:r>
            <a:r>
              <a:rPr lang="it-IT" sz="1600" dirty="0" smtClean="0"/>
              <a:t>, OPPURE I </a:t>
            </a:r>
            <a:r>
              <a:rPr lang="it-IT" sz="1600" dirty="0"/>
              <a:t>TERMOMETRI</a:t>
            </a:r>
            <a:r>
              <a:rPr lang="it-IT" sz="1600" dirty="0" smtClean="0"/>
              <a:t>, GLI </a:t>
            </a:r>
            <a:r>
              <a:rPr lang="it-IT" sz="1600" dirty="0"/>
              <a:t>APPARECCHI ACUSTICI CHE AUMENTANO LA CAPACITA’ </a:t>
            </a:r>
            <a:r>
              <a:rPr lang="it-IT" sz="1600" dirty="0" smtClean="0"/>
              <a:t>UDITIVA, </a:t>
            </a:r>
            <a:r>
              <a:rPr lang="it-IT" sz="1600" dirty="0"/>
              <a:t>E COSI VIA AUMENTANDO DI FATTO IL LIVELLO DEI DATI RILEVATI</a:t>
            </a:r>
            <a:r>
              <a:rPr lang="it-IT" sz="1600" dirty="0" smtClean="0"/>
              <a:t>, LA </a:t>
            </a:r>
            <a:r>
              <a:rPr lang="it-IT" sz="1600" dirty="0"/>
              <a:t>LORO REGISTRAZIONE E ED ELABORAZIONE  E LA RELATIVA PRODUZIONE DI </a:t>
            </a:r>
            <a:r>
              <a:rPr lang="it-IT" sz="1600" dirty="0" smtClean="0"/>
              <a:t>CONOSCENZE.</a:t>
            </a:r>
            <a:r>
              <a:rPr lang="it-IT" sz="1600" dirty="0"/>
              <a:t/>
            </a:r>
            <a:br>
              <a:rPr lang="it-IT" sz="1600" dirty="0"/>
            </a:br>
            <a:r>
              <a:rPr lang="it-IT" sz="1600" dirty="0"/>
              <a:t/>
            </a:r>
            <a:br>
              <a:rPr lang="it-IT" sz="1600" dirty="0"/>
            </a:br>
            <a:r>
              <a:rPr lang="it-IT" sz="1600" b="1" dirty="0"/>
              <a:t>ANCHE GLI </a:t>
            </a:r>
            <a:r>
              <a:rPr lang="it-IT" sz="1600" b="1" dirty="0" smtClean="0"/>
              <a:t>ATLETI, I </a:t>
            </a:r>
            <a:r>
              <a:rPr lang="it-IT" sz="1600" b="1" dirty="0"/>
              <a:t>TECNICI E I DIRIGENTI SPORTIVI UTILIZZANO QUESTO DATABASE </a:t>
            </a:r>
            <a:r>
              <a:rPr lang="it-IT" sz="1600" b="1" dirty="0" smtClean="0"/>
              <a:t>NATURALE: NEL </a:t>
            </a:r>
            <a:r>
              <a:rPr lang="it-IT" sz="1600" b="1" dirty="0"/>
              <a:t>CORSO DEGLI ANNI ACQUISISCONO UNA SERIE INFINITA DI INFORMAZIONI CHE, ELABORATE</a:t>
            </a:r>
            <a:r>
              <a:rPr lang="it-IT" sz="1600" b="1" dirty="0" smtClean="0"/>
              <a:t>, FORNISCONO </a:t>
            </a:r>
            <a:r>
              <a:rPr lang="it-IT" sz="1600" b="1" dirty="0"/>
              <a:t>LORO</a:t>
            </a:r>
            <a:r>
              <a:rPr lang="it-IT" sz="1600" b="1" dirty="0" smtClean="0"/>
              <a:t>, OGNUNO </a:t>
            </a:r>
            <a:r>
              <a:rPr lang="it-IT" sz="1600" b="1" dirty="0"/>
              <a:t>PER IL PROPRIO RUOLO</a:t>
            </a:r>
            <a:r>
              <a:rPr lang="it-IT" sz="1600" b="1" dirty="0" smtClean="0"/>
              <a:t>, LA </a:t>
            </a:r>
            <a:r>
              <a:rPr lang="it-IT" sz="1600" b="1" dirty="0"/>
              <a:t>NECESSARIA ESPERIENZA.</a:t>
            </a:r>
            <a:br>
              <a:rPr lang="it-IT" sz="1600" b="1" dirty="0"/>
            </a:br>
            <a:r>
              <a:rPr lang="it-IT" sz="1600" b="1" dirty="0"/>
              <a:t/>
            </a:r>
            <a:br>
              <a:rPr lang="it-IT" sz="1600" b="1" dirty="0"/>
            </a:br>
            <a:r>
              <a:rPr lang="it-IT" sz="1600" dirty="0" smtClean="0"/>
              <a:t> </a:t>
            </a:r>
            <a:r>
              <a:rPr lang="it-IT" sz="1600" dirty="0"/>
              <a:t>L’AVVENTO DEI PERSONAL </a:t>
            </a:r>
            <a:r>
              <a:rPr lang="it-IT" sz="1600" dirty="0" smtClean="0"/>
              <a:t>COMPUTER </a:t>
            </a:r>
            <a:r>
              <a:rPr lang="it-IT" sz="1600" dirty="0"/>
              <a:t>E DI INTERNER </a:t>
            </a:r>
            <a:r>
              <a:rPr lang="it-IT" sz="1600" dirty="0" smtClean="0"/>
              <a:t>È </a:t>
            </a:r>
            <a:r>
              <a:rPr lang="it-IT" sz="1600" dirty="0"/>
              <a:t>SENZA DUBBIO UNA SVOLTA EPOCALE CHE IN POCHISSIMO TEMPO HA PROFONDAMENTE CAMBIATO, IN MEGLIO, LE POSSIBILITA’ DEL CERVELLO DELL’UOMO DI RICEVERE INFORMAZIONI</a:t>
            </a:r>
            <a:r>
              <a:rPr lang="it-IT" sz="1600" dirty="0" smtClean="0"/>
              <a:t>, ELABORARLE, TRARNE </a:t>
            </a:r>
            <a:r>
              <a:rPr lang="it-IT" sz="1600" dirty="0"/>
              <a:t>DELLE CONOSCENZE E UTILIZZARE LE STESSE PER ANDARE OLTRE…..</a:t>
            </a:r>
          </a:p>
        </p:txBody>
      </p:sp>
    </p:spTree>
    <p:extLst>
      <p:ext uri="{BB962C8B-B14F-4D97-AF65-F5344CB8AC3E}">
        <p14:creationId xmlns:p14="http://schemas.microsoft.com/office/powerpoint/2010/main" xmlns="" val="24849676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230900" y="634934"/>
            <a:ext cx="2741937" cy="5974144"/>
          </a:xfrm>
        </p:spPr>
        <p:txBody>
          <a:bodyPr anchor="ctr">
            <a:noAutofit/>
          </a:bodyPr>
          <a:lstStyle/>
          <a:p>
            <a:r>
              <a:rPr lang="it-IT" sz="2000" b="1" dirty="0"/>
              <a:t>I</a:t>
            </a:r>
            <a:r>
              <a:rPr lang="it-IT" sz="2000" b="1" dirty="0" smtClean="0"/>
              <a:t>l punto di partenza per un progetto di database è l’individuazione iniziale su cosa ci dovrà aiutare a capire, </a:t>
            </a:r>
            <a:r>
              <a:rPr lang="it-IT" sz="2000" b="1" dirty="0" err="1" smtClean="0"/>
              <a:t>perchè</a:t>
            </a:r>
            <a:r>
              <a:rPr lang="it-IT" sz="2000" b="1" dirty="0" smtClean="0"/>
              <a:t> da ciò ne deriveranno i dati da registrare e i protocolli di elaborazione.</a:t>
            </a:r>
            <a:br>
              <a:rPr lang="it-IT" sz="2000" b="1" dirty="0" smtClean="0"/>
            </a:br>
            <a:r>
              <a:rPr lang="it-IT" sz="2000" b="1" dirty="0" smtClean="0"/>
              <a:t>In base al volume di informazioni e alla complessità delle elaborazioni si potrà, anche, determinarne la dimensione.</a:t>
            </a:r>
            <a:r>
              <a:rPr lang="it-IT" sz="1600" dirty="0"/>
              <a:t> </a:t>
            </a:r>
            <a:br>
              <a:rPr lang="it-IT" sz="1600" dirty="0"/>
            </a:br>
            <a:endParaRPr lang="it-IT" sz="1600" b="1" dirty="0"/>
          </a:p>
        </p:txBody>
      </p:sp>
      <p:pic>
        <p:nvPicPr>
          <p:cNvPr id="3" name="Immagine 2"/>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73566" y="187590"/>
            <a:ext cx="5314046" cy="6609078"/>
          </a:xfrm>
          <a:prstGeom prst="rect">
            <a:avLst/>
          </a:prstGeom>
          <a:noFill/>
          <a:ln>
            <a:noFill/>
          </a:ln>
        </p:spPr>
      </p:pic>
    </p:spTree>
    <p:extLst>
      <p:ext uri="{BB962C8B-B14F-4D97-AF65-F5344CB8AC3E}">
        <p14:creationId xmlns:p14="http://schemas.microsoft.com/office/powerpoint/2010/main" xmlns="" val="31485757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584780" y="3217958"/>
            <a:ext cx="7915225" cy="2510871"/>
          </a:xfrm>
        </p:spPr>
        <p:txBody>
          <a:bodyPr anchor="ctr">
            <a:noAutofit/>
          </a:bodyPr>
          <a:lstStyle/>
          <a:p>
            <a:r>
              <a:rPr lang="it-IT" sz="1600" b="1" dirty="0" smtClean="0"/>
              <a:t>IL </a:t>
            </a:r>
            <a:r>
              <a:rPr lang="it-IT" sz="1600" b="1" dirty="0"/>
              <a:t>PRIMO PUNTATO ALLA OSSERVAZIONE DEI GIOVANI FINO AI 16 ANNI</a:t>
            </a:r>
            <a:r>
              <a:rPr lang="it-IT" sz="1600" b="1" dirty="0" smtClean="0"/>
              <a:t>, LO </a:t>
            </a:r>
            <a:r>
              <a:rPr lang="it-IT" sz="1600" b="1" dirty="0"/>
              <a:t>CHIAMEREMO DATABASE DI 1°LIVELLO</a:t>
            </a:r>
            <a:br>
              <a:rPr lang="it-IT" sz="1600" b="1" dirty="0"/>
            </a:br>
            <a:r>
              <a:rPr lang="it-IT" sz="1600" b="1" dirty="0" smtClean="0"/>
              <a:t/>
            </a:r>
            <a:br>
              <a:rPr lang="it-IT" sz="1600" b="1" dirty="0" smtClean="0"/>
            </a:br>
            <a:r>
              <a:rPr lang="it-IT" sz="1600" b="1" dirty="0" smtClean="0"/>
              <a:t>IL </a:t>
            </a:r>
            <a:r>
              <a:rPr lang="it-IT" sz="1600" b="1" dirty="0"/>
              <a:t>SECONDO DAI 17 ANNI FINO ALL’INGRESSO NELLE NAZIONALI SENIOR FEDERALI (2°LIVELLO)</a:t>
            </a:r>
            <a:br>
              <a:rPr lang="it-IT" sz="1600" b="1" dirty="0"/>
            </a:br>
            <a:r>
              <a:rPr lang="it-IT" sz="1600" dirty="0"/>
              <a:t> </a:t>
            </a:r>
            <a:br>
              <a:rPr lang="it-IT" sz="1600" dirty="0"/>
            </a:br>
            <a:r>
              <a:rPr lang="it-IT" sz="1600" b="1" dirty="0"/>
              <a:t>IL TERZO DEDICATO AGLI ATLETI FACENTI PARTE DELLE SQUADRE NAZIONALI </a:t>
            </a:r>
            <a:r>
              <a:rPr lang="it-IT" sz="1600" b="1" dirty="0" smtClean="0"/>
              <a:t>SENIOR ((3</a:t>
            </a:r>
            <a:r>
              <a:rPr lang="it-IT" sz="1600" b="1" dirty="0"/>
              <a:t>° LIVELLO)</a:t>
            </a:r>
          </a:p>
        </p:txBody>
      </p:sp>
      <p:sp>
        <p:nvSpPr>
          <p:cNvPr id="4" name="Rettangolo arrotondato 3"/>
          <p:cNvSpPr/>
          <p:nvPr/>
        </p:nvSpPr>
        <p:spPr>
          <a:xfrm>
            <a:off x="4343806" y="418479"/>
            <a:ext cx="4156199" cy="21356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rgbClr val="000090"/>
                </a:solidFill>
                <a:latin typeface="Times New Roman"/>
                <a:cs typeface="Times New Roman"/>
              </a:rPr>
              <a:t>A </a:t>
            </a:r>
            <a:r>
              <a:rPr lang="it-IT" b="1" dirty="0" smtClean="0">
                <a:solidFill>
                  <a:srgbClr val="000090"/>
                </a:solidFill>
                <a:latin typeface="Times New Roman"/>
                <a:cs typeface="Times New Roman"/>
              </a:rPr>
              <a:t>nostro parere ne servirebbero almeno tre tipologie con finalità, contenuti, analisi e dimensioni diverse.</a:t>
            </a:r>
            <a:br>
              <a:rPr lang="it-IT" b="1" dirty="0" smtClean="0">
                <a:solidFill>
                  <a:srgbClr val="000090"/>
                </a:solidFill>
                <a:latin typeface="Times New Roman"/>
                <a:cs typeface="Times New Roman"/>
              </a:rPr>
            </a:br>
            <a:endParaRPr lang="it-IT" dirty="0">
              <a:solidFill>
                <a:srgbClr val="000090"/>
              </a:solidFill>
              <a:latin typeface="Times New Roman"/>
              <a:cs typeface="Times New Roman"/>
            </a:endParaRPr>
          </a:p>
        </p:txBody>
      </p:sp>
    </p:spTree>
    <p:extLst>
      <p:ext uri="{BB962C8B-B14F-4D97-AF65-F5344CB8AC3E}">
        <p14:creationId xmlns:p14="http://schemas.microsoft.com/office/powerpoint/2010/main" xmlns="" val="19804475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Rettangolo arrotondato 3"/>
          <p:cNvSpPr/>
          <p:nvPr/>
        </p:nvSpPr>
        <p:spPr>
          <a:xfrm>
            <a:off x="1096776" y="418479"/>
            <a:ext cx="7403230" cy="17172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rgbClr val="000090"/>
                </a:solidFill>
                <a:latin typeface="Times New Roman"/>
                <a:cs typeface="Times New Roman"/>
              </a:rPr>
              <a:t>U</a:t>
            </a:r>
            <a:r>
              <a:rPr lang="it-IT" b="1" dirty="0" smtClean="0">
                <a:solidFill>
                  <a:srgbClr val="000090"/>
                </a:solidFill>
                <a:latin typeface="Times New Roman"/>
                <a:cs typeface="Times New Roman"/>
              </a:rPr>
              <a:t>na volta maturo, cioè contenente un numero consistente di dati, potremo avviare il meccanismo di elaborazione e produzione delle informazioni.</a:t>
            </a:r>
            <a:endParaRPr lang="it-IT" dirty="0">
              <a:solidFill>
                <a:srgbClr val="000090"/>
              </a:solidFill>
              <a:latin typeface="Times New Roman"/>
              <a:cs typeface="Times New Roman"/>
            </a:endParaRPr>
          </a:p>
        </p:txBody>
      </p:sp>
      <p:grpSp>
        <p:nvGrpSpPr>
          <p:cNvPr id="2" name="Gruppo 1"/>
          <p:cNvGrpSpPr/>
          <p:nvPr/>
        </p:nvGrpSpPr>
        <p:grpSpPr>
          <a:xfrm>
            <a:off x="1637494" y="2193003"/>
            <a:ext cx="4394768" cy="4214050"/>
            <a:chOff x="2893013" y="1647427"/>
            <a:chExt cx="3357974" cy="3563145"/>
          </a:xfrm>
        </p:grpSpPr>
        <p:grpSp>
          <p:nvGrpSpPr>
            <p:cNvPr id="6" name="Gruppo 5"/>
            <p:cNvGrpSpPr/>
            <p:nvPr/>
          </p:nvGrpSpPr>
          <p:grpSpPr>
            <a:xfrm>
              <a:off x="4143855" y="3217131"/>
              <a:ext cx="1760220" cy="1760220"/>
              <a:chOff x="2583180" y="1440180"/>
              <a:chExt cx="1760220" cy="1760220"/>
            </a:xfrm>
          </p:grpSpPr>
          <p:sp>
            <p:nvSpPr>
              <p:cNvPr id="16" name="Forma 15"/>
              <p:cNvSpPr/>
              <p:nvPr/>
            </p:nvSpPr>
            <p:spPr>
              <a:xfrm>
                <a:off x="2583180" y="1440180"/>
                <a:ext cx="1760220" cy="1760220"/>
              </a:xfrm>
              <a:prstGeom prst="gear9">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7" name="Forma 4"/>
              <p:cNvSpPr/>
              <p:nvPr/>
            </p:nvSpPr>
            <p:spPr>
              <a:xfrm>
                <a:off x="2937063" y="1852503"/>
                <a:ext cx="1052454" cy="9047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sz="1000" kern="1200">
                    <a:solidFill>
                      <a:sysClr val="window" lastClr="FFFFFF"/>
                    </a:solidFill>
                    <a:latin typeface="Calibri"/>
                    <a:ea typeface="+mn-ea"/>
                    <a:cs typeface="+mn-cs"/>
                  </a:rPr>
                  <a:t>data base</a:t>
                </a:r>
              </a:p>
            </p:txBody>
          </p:sp>
        </p:grpSp>
        <p:grpSp>
          <p:nvGrpSpPr>
            <p:cNvPr id="7" name="Gruppo 6"/>
            <p:cNvGrpSpPr/>
            <p:nvPr/>
          </p:nvGrpSpPr>
          <p:grpSpPr>
            <a:xfrm>
              <a:off x="3119727" y="2801079"/>
              <a:ext cx="1280160" cy="1280160"/>
              <a:chOff x="1559052" y="1024128"/>
              <a:chExt cx="1280160" cy="1280160"/>
            </a:xfrm>
          </p:grpSpPr>
          <p:sp>
            <p:nvSpPr>
              <p:cNvPr id="14" name="Forma 13"/>
              <p:cNvSpPr/>
              <p:nvPr/>
            </p:nvSpPr>
            <p:spPr>
              <a:xfrm>
                <a:off x="1559052" y="1024128"/>
                <a:ext cx="1280160" cy="1280160"/>
              </a:xfrm>
              <a:prstGeom prst="gear6">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5" name="Forma 6"/>
              <p:cNvSpPr/>
              <p:nvPr/>
            </p:nvSpPr>
            <p:spPr>
              <a:xfrm>
                <a:off x="1881336" y="1348360"/>
                <a:ext cx="635592" cy="6316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sz="1000" kern="1200">
                    <a:solidFill>
                      <a:sysClr val="window" lastClr="FFFFFF"/>
                    </a:solidFill>
                    <a:latin typeface="Calibri"/>
                    <a:ea typeface="+mn-ea"/>
                    <a:cs typeface="+mn-cs"/>
                  </a:rPr>
                  <a:t>elaborzione dati</a:t>
                </a:r>
              </a:p>
            </p:txBody>
          </p:sp>
        </p:grpSp>
        <p:grpSp>
          <p:nvGrpSpPr>
            <p:cNvPr id="8" name="Gruppo 7"/>
            <p:cNvGrpSpPr/>
            <p:nvPr/>
          </p:nvGrpSpPr>
          <p:grpSpPr>
            <a:xfrm>
              <a:off x="3836747" y="1917899"/>
              <a:ext cx="1254295" cy="1254295"/>
              <a:chOff x="2276072" y="140948"/>
              <a:chExt cx="1254295" cy="1254295"/>
            </a:xfrm>
          </p:grpSpPr>
          <p:sp>
            <p:nvSpPr>
              <p:cNvPr id="12" name="Forma 11"/>
              <p:cNvSpPr/>
              <p:nvPr/>
            </p:nvSpPr>
            <p:spPr>
              <a:xfrm rot="20700000">
                <a:off x="2276072" y="140948"/>
                <a:ext cx="1254295" cy="1254295"/>
              </a:xfrm>
              <a:prstGeom prst="gear6">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3" name="Forma 8"/>
              <p:cNvSpPr/>
              <p:nvPr/>
            </p:nvSpPr>
            <p:spPr>
              <a:xfrm>
                <a:off x="2551176" y="416052"/>
                <a:ext cx="704088" cy="7040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it-IT" sz="1000" kern="1200">
                    <a:solidFill>
                      <a:sysClr val="window" lastClr="FFFFFF"/>
                    </a:solidFill>
                    <a:latin typeface="Calibri"/>
                    <a:ea typeface="+mn-ea"/>
                    <a:cs typeface="+mn-cs"/>
                  </a:rPr>
                  <a:t>utilizzo elaborazioni</a:t>
                </a:r>
              </a:p>
            </p:txBody>
          </p:sp>
        </p:grpSp>
        <p:sp>
          <p:nvSpPr>
            <p:cNvPr id="9" name="Freccia ad arco 8"/>
            <p:cNvSpPr/>
            <p:nvPr/>
          </p:nvSpPr>
          <p:spPr>
            <a:xfrm>
              <a:off x="3997906" y="2957491"/>
              <a:ext cx="2253081" cy="2253081"/>
            </a:xfrm>
            <a:prstGeom prst="circularArrow">
              <a:avLst>
                <a:gd name="adj1" fmla="val 4687"/>
                <a:gd name="adj2" fmla="val 299029"/>
                <a:gd name="adj3" fmla="val 2486671"/>
                <a:gd name="adj4" fmla="val 15926341"/>
                <a:gd name="adj5" fmla="val 5469"/>
              </a:avLst>
            </a:prstGeom>
            <a:solidFill>
              <a:srgbClr val="C0504D">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10" name="Forma 9"/>
            <p:cNvSpPr/>
            <p:nvPr/>
          </p:nvSpPr>
          <p:spPr>
            <a:xfrm>
              <a:off x="2893013" y="2522093"/>
              <a:ext cx="1637004" cy="1637004"/>
            </a:xfrm>
            <a:prstGeom prst="leftCircularArrow">
              <a:avLst>
                <a:gd name="adj1" fmla="val 6452"/>
                <a:gd name="adj2" fmla="val 429999"/>
                <a:gd name="adj3" fmla="val 10489124"/>
                <a:gd name="adj4" fmla="val 14837806"/>
                <a:gd name="adj5" fmla="val 7527"/>
              </a:avLst>
            </a:prstGeom>
            <a:solidFill>
              <a:srgbClr val="9BBB59">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11" name="Freccia ad arco 10"/>
            <p:cNvSpPr/>
            <p:nvPr/>
          </p:nvSpPr>
          <p:spPr>
            <a:xfrm>
              <a:off x="3546615" y="1647427"/>
              <a:ext cx="1765020" cy="1765020"/>
            </a:xfrm>
            <a:prstGeom prst="circularArrow">
              <a:avLst>
                <a:gd name="adj1" fmla="val 5984"/>
                <a:gd name="adj2" fmla="val 394124"/>
                <a:gd name="adj3" fmla="val 13313824"/>
                <a:gd name="adj4" fmla="val 10508221"/>
                <a:gd name="adj5" fmla="val 6981"/>
              </a:avLst>
            </a:prstGeom>
            <a:solidFill>
              <a:srgbClr val="8064A2">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grpSp>
    </p:spTree>
    <p:extLst>
      <p:ext uri="{BB962C8B-B14F-4D97-AF65-F5344CB8AC3E}">
        <p14:creationId xmlns:p14="http://schemas.microsoft.com/office/powerpoint/2010/main" xmlns="" val="3742855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Rettangolo arrotondato 3"/>
          <p:cNvSpPr/>
          <p:nvPr/>
        </p:nvSpPr>
        <p:spPr>
          <a:xfrm>
            <a:off x="1096776" y="418479"/>
            <a:ext cx="7403230" cy="17172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rgbClr val="000090"/>
                </a:solidFill>
                <a:latin typeface="Times New Roman"/>
                <a:cs typeface="Times New Roman"/>
              </a:rPr>
              <a:t>U</a:t>
            </a:r>
            <a:r>
              <a:rPr lang="it-IT" b="1" dirty="0" smtClean="0">
                <a:solidFill>
                  <a:srgbClr val="000090"/>
                </a:solidFill>
                <a:latin typeface="Times New Roman"/>
                <a:cs typeface="Times New Roman"/>
              </a:rPr>
              <a:t>na volta maturo, cioè contenente un numero consistente di dati, potremo avviare il meccanismo di elaborazione e produzione delle informazioni.</a:t>
            </a:r>
            <a:endParaRPr lang="it-IT" dirty="0">
              <a:solidFill>
                <a:srgbClr val="000090"/>
              </a:solidFill>
              <a:latin typeface="Times New Roman"/>
              <a:cs typeface="Times New Roman"/>
            </a:endParaRPr>
          </a:p>
        </p:txBody>
      </p:sp>
      <p:grpSp>
        <p:nvGrpSpPr>
          <p:cNvPr id="2" name="Gruppo 1"/>
          <p:cNvGrpSpPr/>
          <p:nvPr/>
        </p:nvGrpSpPr>
        <p:grpSpPr>
          <a:xfrm>
            <a:off x="909697" y="2946078"/>
            <a:ext cx="3226201" cy="3188063"/>
            <a:chOff x="1876574" y="2946078"/>
            <a:chExt cx="3226201" cy="3188063"/>
          </a:xfrm>
        </p:grpSpPr>
        <p:grpSp>
          <p:nvGrpSpPr>
            <p:cNvPr id="6" name="Gruppo 5"/>
            <p:cNvGrpSpPr/>
            <p:nvPr/>
          </p:nvGrpSpPr>
          <p:grpSpPr>
            <a:xfrm>
              <a:off x="3123480" y="4199501"/>
              <a:ext cx="732389" cy="758082"/>
              <a:chOff x="2377005" y="1259591"/>
              <a:chExt cx="732389" cy="758082"/>
            </a:xfrm>
          </p:grpSpPr>
          <p:sp>
            <p:nvSpPr>
              <p:cNvPr id="61" name="Ovale 60"/>
              <p:cNvSpPr/>
              <p:nvPr/>
            </p:nvSpPr>
            <p:spPr>
              <a:xfrm>
                <a:off x="2377005" y="1259591"/>
                <a:ext cx="732389" cy="75808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62" name="Ovale 4"/>
              <p:cNvSpPr/>
              <p:nvPr/>
            </p:nvSpPr>
            <p:spPr>
              <a:xfrm>
                <a:off x="2484261" y="1370610"/>
                <a:ext cx="517877" cy="5360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a:solidFill>
                      <a:sysClr val="window" lastClr="FFFFFF"/>
                    </a:solidFill>
                    <a:latin typeface="Calibri"/>
                    <a:ea typeface="+mn-ea"/>
                    <a:cs typeface="+mn-cs"/>
                  </a:rPr>
                  <a:t>data base</a:t>
                </a:r>
              </a:p>
            </p:txBody>
          </p:sp>
        </p:grpSp>
        <p:grpSp>
          <p:nvGrpSpPr>
            <p:cNvPr id="7" name="Gruppo 6"/>
            <p:cNvGrpSpPr/>
            <p:nvPr/>
          </p:nvGrpSpPr>
          <p:grpSpPr>
            <a:xfrm>
              <a:off x="3391213" y="3796306"/>
              <a:ext cx="196921" cy="284924"/>
              <a:chOff x="2644738" y="856396"/>
              <a:chExt cx="196921" cy="284924"/>
            </a:xfrm>
          </p:grpSpPr>
          <p:sp>
            <p:nvSpPr>
              <p:cNvPr id="59" name="Freccia destra 58"/>
              <p:cNvSpPr/>
              <p:nvPr/>
            </p:nvSpPr>
            <p:spPr>
              <a:xfrm rot="16200000">
                <a:off x="2600737" y="900397"/>
                <a:ext cx="284924" cy="196921"/>
              </a:xfrm>
              <a:prstGeom prst="rightArrow">
                <a:avLst>
                  <a:gd name="adj1" fmla="val 60000"/>
                  <a:gd name="adj2" fmla="val 50000"/>
                </a:avLst>
              </a:prstGeom>
              <a:solidFill>
                <a:srgbClr val="C0504D">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60" name="Freccia destra 6"/>
              <p:cNvSpPr/>
              <p:nvPr/>
            </p:nvSpPr>
            <p:spPr>
              <a:xfrm rot="16200000">
                <a:off x="2630275" y="969319"/>
                <a:ext cx="225848" cy="118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it-IT" sz="700" kern="1200">
                  <a:solidFill>
                    <a:sysClr val="window" lastClr="FFFFFF"/>
                  </a:solidFill>
                  <a:latin typeface="Calibri"/>
                  <a:ea typeface="+mn-ea"/>
                  <a:cs typeface="+mn-cs"/>
                </a:endParaRPr>
              </a:p>
            </p:txBody>
          </p:sp>
        </p:grpSp>
        <p:grpSp>
          <p:nvGrpSpPr>
            <p:cNvPr id="8" name="Gruppo 7"/>
            <p:cNvGrpSpPr/>
            <p:nvPr/>
          </p:nvGrpSpPr>
          <p:grpSpPr>
            <a:xfrm>
              <a:off x="3131760" y="2946078"/>
              <a:ext cx="715829" cy="715829"/>
              <a:chOff x="2385285" y="6168"/>
              <a:chExt cx="715829" cy="715829"/>
            </a:xfrm>
          </p:grpSpPr>
          <p:sp>
            <p:nvSpPr>
              <p:cNvPr id="57" name="Ovale 56"/>
              <p:cNvSpPr/>
              <p:nvPr/>
            </p:nvSpPr>
            <p:spPr>
              <a:xfrm>
                <a:off x="2385285" y="6168"/>
                <a:ext cx="715829" cy="715829"/>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58" name="Ovale 8"/>
              <p:cNvSpPr/>
              <p:nvPr/>
            </p:nvSpPr>
            <p:spPr>
              <a:xfrm>
                <a:off x="2490116" y="110999"/>
                <a:ext cx="506167" cy="506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elaborazione  A</a:t>
                </a:r>
              </a:p>
            </p:txBody>
          </p:sp>
        </p:grpSp>
        <p:grpSp>
          <p:nvGrpSpPr>
            <p:cNvPr id="9" name="Gruppo 8"/>
            <p:cNvGrpSpPr/>
            <p:nvPr/>
          </p:nvGrpSpPr>
          <p:grpSpPr>
            <a:xfrm>
              <a:off x="3800642" y="3946693"/>
              <a:ext cx="196921" cy="287823"/>
              <a:chOff x="3054167" y="1006783"/>
              <a:chExt cx="196921" cy="287823"/>
            </a:xfrm>
          </p:grpSpPr>
          <p:sp>
            <p:nvSpPr>
              <p:cNvPr id="55" name="Freccia destra 54"/>
              <p:cNvSpPr/>
              <p:nvPr/>
            </p:nvSpPr>
            <p:spPr>
              <a:xfrm rot="18600000">
                <a:off x="3008716" y="1052234"/>
                <a:ext cx="287823" cy="196921"/>
              </a:xfrm>
              <a:prstGeom prst="rightArrow">
                <a:avLst>
                  <a:gd name="adj1" fmla="val 60000"/>
                  <a:gd name="adj2" fmla="val 50000"/>
                </a:avLst>
              </a:prstGeom>
              <a:solidFill>
                <a:srgbClr val="9BBB59">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56" name="Freccia destra 10"/>
              <p:cNvSpPr/>
              <p:nvPr/>
            </p:nvSpPr>
            <p:spPr>
              <a:xfrm rot="18600000">
                <a:off x="3019267" y="1114245"/>
                <a:ext cx="228747" cy="118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it-IT" sz="700" kern="1200">
                  <a:solidFill>
                    <a:sysClr val="window" lastClr="FFFFFF"/>
                  </a:solidFill>
                  <a:latin typeface="Calibri"/>
                  <a:ea typeface="+mn-ea"/>
                  <a:cs typeface="+mn-cs"/>
                </a:endParaRPr>
              </a:p>
            </p:txBody>
          </p:sp>
        </p:grpSp>
        <p:grpSp>
          <p:nvGrpSpPr>
            <p:cNvPr id="10" name="Gruppo 9"/>
            <p:cNvGrpSpPr/>
            <p:nvPr/>
          </p:nvGrpSpPr>
          <p:grpSpPr>
            <a:xfrm>
              <a:off x="3951024" y="3244266"/>
              <a:ext cx="715829" cy="715829"/>
              <a:chOff x="3204549" y="304356"/>
              <a:chExt cx="715829" cy="715829"/>
            </a:xfrm>
          </p:grpSpPr>
          <p:sp>
            <p:nvSpPr>
              <p:cNvPr id="53" name="Ovale 52"/>
              <p:cNvSpPr/>
              <p:nvPr/>
            </p:nvSpPr>
            <p:spPr>
              <a:xfrm>
                <a:off x="3204549" y="304356"/>
                <a:ext cx="715829" cy="715829"/>
              </a:xfrm>
              <a:prstGeom prst="ellipse">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54" name="Ovale 12"/>
              <p:cNvSpPr/>
              <p:nvPr/>
            </p:nvSpPr>
            <p:spPr>
              <a:xfrm>
                <a:off x="3309380" y="409187"/>
                <a:ext cx="506167" cy="506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elaborazione B</a:t>
                </a:r>
              </a:p>
            </p:txBody>
          </p:sp>
        </p:grpSp>
        <p:grpSp>
          <p:nvGrpSpPr>
            <p:cNvPr id="11" name="Gruppo 10"/>
            <p:cNvGrpSpPr/>
            <p:nvPr/>
          </p:nvGrpSpPr>
          <p:grpSpPr>
            <a:xfrm>
              <a:off x="3967632" y="4370102"/>
              <a:ext cx="291537" cy="196921"/>
              <a:chOff x="3221157" y="1430192"/>
              <a:chExt cx="291537" cy="196921"/>
            </a:xfrm>
          </p:grpSpPr>
          <p:sp>
            <p:nvSpPr>
              <p:cNvPr id="51" name="Freccia destra 50"/>
              <p:cNvSpPr/>
              <p:nvPr/>
            </p:nvSpPr>
            <p:spPr>
              <a:xfrm rot="21000000">
                <a:off x="3221157" y="1430192"/>
                <a:ext cx="291537" cy="196921"/>
              </a:xfrm>
              <a:prstGeom prst="rightArrow">
                <a:avLst>
                  <a:gd name="adj1" fmla="val 60000"/>
                  <a:gd name="adj2" fmla="val 50000"/>
                </a:avLst>
              </a:prstGeom>
              <a:solidFill>
                <a:srgbClr val="8064A2">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52" name="Freccia destra 14"/>
              <p:cNvSpPr/>
              <p:nvPr/>
            </p:nvSpPr>
            <p:spPr>
              <a:xfrm rot="21000000">
                <a:off x="3221606" y="1474705"/>
                <a:ext cx="232461" cy="118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it-IT" sz="700" kern="1200">
                  <a:solidFill>
                    <a:sysClr val="window" lastClr="FFFFFF"/>
                  </a:solidFill>
                  <a:latin typeface="Calibri"/>
                  <a:ea typeface="+mn-ea"/>
                  <a:cs typeface="+mn-cs"/>
                </a:endParaRPr>
              </a:p>
            </p:txBody>
          </p:sp>
        </p:grpSp>
        <p:grpSp>
          <p:nvGrpSpPr>
            <p:cNvPr id="12" name="Gruppo 11"/>
            <p:cNvGrpSpPr/>
            <p:nvPr/>
          </p:nvGrpSpPr>
          <p:grpSpPr>
            <a:xfrm>
              <a:off x="4386946" y="3999304"/>
              <a:ext cx="715829" cy="715829"/>
              <a:chOff x="3640471" y="1059394"/>
              <a:chExt cx="715829" cy="715829"/>
            </a:xfrm>
          </p:grpSpPr>
          <p:sp>
            <p:nvSpPr>
              <p:cNvPr id="49" name="Ovale 48"/>
              <p:cNvSpPr/>
              <p:nvPr/>
            </p:nvSpPr>
            <p:spPr>
              <a:xfrm>
                <a:off x="3640471" y="1059394"/>
                <a:ext cx="715829" cy="715829"/>
              </a:xfrm>
              <a:prstGeom prst="ellips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50" name="Ovale 16"/>
              <p:cNvSpPr/>
              <p:nvPr/>
            </p:nvSpPr>
            <p:spPr>
              <a:xfrm>
                <a:off x="3745302" y="1164225"/>
                <a:ext cx="506167" cy="506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elaborazione C</a:t>
                </a:r>
              </a:p>
            </p:txBody>
          </p:sp>
        </p:grpSp>
        <p:grpSp>
          <p:nvGrpSpPr>
            <p:cNvPr id="13" name="Gruppo 12"/>
            <p:cNvGrpSpPr/>
            <p:nvPr/>
          </p:nvGrpSpPr>
          <p:grpSpPr>
            <a:xfrm>
              <a:off x="3894335" y="4797456"/>
              <a:ext cx="290095" cy="196921"/>
              <a:chOff x="3147860" y="1857546"/>
              <a:chExt cx="290095" cy="196921"/>
            </a:xfrm>
          </p:grpSpPr>
          <p:sp>
            <p:nvSpPr>
              <p:cNvPr id="47" name="Freccia destra 46"/>
              <p:cNvSpPr/>
              <p:nvPr/>
            </p:nvSpPr>
            <p:spPr>
              <a:xfrm rot="1800000">
                <a:off x="3147860" y="1857546"/>
                <a:ext cx="290095" cy="196921"/>
              </a:xfrm>
              <a:prstGeom prst="rightArrow">
                <a:avLst>
                  <a:gd name="adj1" fmla="val 60000"/>
                  <a:gd name="adj2" fmla="val 50000"/>
                </a:avLst>
              </a:prstGeom>
              <a:solidFill>
                <a:srgbClr val="4BACC6">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48" name="Freccia destra 18"/>
              <p:cNvSpPr/>
              <p:nvPr/>
            </p:nvSpPr>
            <p:spPr>
              <a:xfrm rot="1800000">
                <a:off x="3151817" y="1882161"/>
                <a:ext cx="231019" cy="118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it-IT" sz="700" kern="1200">
                  <a:solidFill>
                    <a:sysClr val="window" lastClr="FFFFFF"/>
                  </a:solidFill>
                  <a:latin typeface="Calibri"/>
                  <a:ea typeface="+mn-ea"/>
                  <a:cs typeface="+mn-cs"/>
                </a:endParaRPr>
              </a:p>
            </p:txBody>
          </p:sp>
        </p:grpSp>
        <p:grpSp>
          <p:nvGrpSpPr>
            <p:cNvPr id="14" name="Gruppo 13"/>
            <p:cNvGrpSpPr/>
            <p:nvPr/>
          </p:nvGrpSpPr>
          <p:grpSpPr>
            <a:xfrm>
              <a:off x="4235552" y="4857902"/>
              <a:ext cx="715829" cy="715829"/>
              <a:chOff x="3489077" y="1917992"/>
              <a:chExt cx="715829" cy="715829"/>
            </a:xfrm>
          </p:grpSpPr>
          <p:sp>
            <p:nvSpPr>
              <p:cNvPr id="45" name="Ovale 44"/>
              <p:cNvSpPr/>
              <p:nvPr/>
            </p:nvSpPr>
            <p:spPr>
              <a:xfrm>
                <a:off x="3489077" y="1917992"/>
                <a:ext cx="715829" cy="715829"/>
              </a:xfrm>
              <a:prstGeom prst="ellips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6" name="Ovale 20"/>
              <p:cNvSpPr/>
              <p:nvPr/>
            </p:nvSpPr>
            <p:spPr>
              <a:xfrm>
                <a:off x="3593908" y="2022823"/>
                <a:ext cx="506167" cy="506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elaborazione D</a:t>
                </a:r>
              </a:p>
            </p:txBody>
          </p:sp>
        </p:grpSp>
        <p:grpSp>
          <p:nvGrpSpPr>
            <p:cNvPr id="15" name="Gruppo 14"/>
            <p:cNvGrpSpPr/>
            <p:nvPr/>
          </p:nvGrpSpPr>
          <p:grpSpPr>
            <a:xfrm>
              <a:off x="3609752" y="5036093"/>
              <a:ext cx="196921" cy="285758"/>
              <a:chOff x="2863277" y="2096183"/>
              <a:chExt cx="196921" cy="285758"/>
            </a:xfrm>
          </p:grpSpPr>
          <p:sp>
            <p:nvSpPr>
              <p:cNvPr id="43" name="Freccia destra 42"/>
              <p:cNvSpPr/>
              <p:nvPr/>
            </p:nvSpPr>
            <p:spPr>
              <a:xfrm rot="4200000">
                <a:off x="2818859" y="2140601"/>
                <a:ext cx="285758" cy="196921"/>
              </a:xfrm>
              <a:prstGeom prst="rightArrow">
                <a:avLst>
                  <a:gd name="adj1" fmla="val 60000"/>
                  <a:gd name="adj2" fmla="val 50000"/>
                </a:avLst>
              </a:prstGeom>
              <a:solidFill>
                <a:srgbClr val="F79646">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44" name="Freccia destra 22"/>
              <p:cNvSpPr/>
              <p:nvPr/>
            </p:nvSpPr>
            <p:spPr>
              <a:xfrm rot="4200000">
                <a:off x="2838294" y="2152228"/>
                <a:ext cx="226682" cy="118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it-IT" sz="700" kern="1200">
                  <a:solidFill>
                    <a:sysClr val="window" lastClr="FFFFFF"/>
                  </a:solidFill>
                  <a:latin typeface="Calibri"/>
                  <a:ea typeface="+mn-ea"/>
                  <a:cs typeface="+mn-cs"/>
                </a:endParaRPr>
              </a:p>
            </p:txBody>
          </p:sp>
        </p:grpSp>
        <p:grpSp>
          <p:nvGrpSpPr>
            <p:cNvPr id="16" name="Gruppo 15"/>
            <p:cNvGrpSpPr/>
            <p:nvPr/>
          </p:nvGrpSpPr>
          <p:grpSpPr>
            <a:xfrm>
              <a:off x="3567681" y="5418312"/>
              <a:ext cx="715829" cy="715829"/>
              <a:chOff x="2821206" y="2478402"/>
              <a:chExt cx="715829" cy="715829"/>
            </a:xfrm>
          </p:grpSpPr>
          <p:sp>
            <p:nvSpPr>
              <p:cNvPr id="41" name="Ovale 40"/>
              <p:cNvSpPr/>
              <p:nvPr/>
            </p:nvSpPr>
            <p:spPr>
              <a:xfrm>
                <a:off x="2821206" y="2478402"/>
                <a:ext cx="715829" cy="715829"/>
              </a:xfrm>
              <a:prstGeom prst="ellipse">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2" name="Ovale 24"/>
              <p:cNvSpPr/>
              <p:nvPr/>
            </p:nvSpPr>
            <p:spPr>
              <a:xfrm>
                <a:off x="2926037" y="2583233"/>
                <a:ext cx="506167" cy="506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elaborazione E</a:t>
                </a:r>
              </a:p>
            </p:txBody>
          </p:sp>
        </p:grpSp>
        <p:grpSp>
          <p:nvGrpSpPr>
            <p:cNvPr id="17" name="Gruppo 16"/>
            <p:cNvGrpSpPr/>
            <p:nvPr/>
          </p:nvGrpSpPr>
          <p:grpSpPr>
            <a:xfrm>
              <a:off x="3172675" y="5036093"/>
              <a:ext cx="196921" cy="285758"/>
              <a:chOff x="2426200" y="2096183"/>
              <a:chExt cx="196921" cy="285758"/>
            </a:xfrm>
          </p:grpSpPr>
          <p:sp>
            <p:nvSpPr>
              <p:cNvPr id="39" name="Freccia destra 38"/>
              <p:cNvSpPr/>
              <p:nvPr/>
            </p:nvSpPr>
            <p:spPr>
              <a:xfrm rot="6600000">
                <a:off x="2381782" y="2140601"/>
                <a:ext cx="285758" cy="196921"/>
              </a:xfrm>
              <a:prstGeom prst="rightArrow">
                <a:avLst>
                  <a:gd name="adj1" fmla="val 60000"/>
                  <a:gd name="adj2" fmla="val 50000"/>
                </a:avLst>
              </a:prstGeom>
              <a:solidFill>
                <a:srgbClr val="C0504D">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40" name="Freccia destra 26"/>
              <p:cNvSpPr/>
              <p:nvPr/>
            </p:nvSpPr>
            <p:spPr>
              <a:xfrm rot="17400000">
                <a:off x="2421423" y="2152228"/>
                <a:ext cx="226682" cy="118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it-IT" sz="700" kern="1200">
                  <a:solidFill>
                    <a:sysClr val="window" lastClr="FFFFFF"/>
                  </a:solidFill>
                  <a:latin typeface="Calibri"/>
                  <a:ea typeface="+mn-ea"/>
                  <a:cs typeface="+mn-cs"/>
                </a:endParaRPr>
              </a:p>
            </p:txBody>
          </p:sp>
        </p:grpSp>
        <p:grpSp>
          <p:nvGrpSpPr>
            <p:cNvPr id="18" name="Gruppo 17"/>
            <p:cNvGrpSpPr/>
            <p:nvPr/>
          </p:nvGrpSpPr>
          <p:grpSpPr>
            <a:xfrm>
              <a:off x="2695838" y="5418312"/>
              <a:ext cx="715829" cy="715829"/>
              <a:chOff x="1949363" y="2478402"/>
              <a:chExt cx="715829" cy="715829"/>
            </a:xfrm>
          </p:grpSpPr>
          <p:sp>
            <p:nvSpPr>
              <p:cNvPr id="37" name="Ovale 36"/>
              <p:cNvSpPr/>
              <p:nvPr/>
            </p:nvSpPr>
            <p:spPr>
              <a:xfrm>
                <a:off x="1949363" y="2478402"/>
                <a:ext cx="715829" cy="715829"/>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8" name="Ovale 28"/>
              <p:cNvSpPr/>
              <p:nvPr/>
            </p:nvSpPr>
            <p:spPr>
              <a:xfrm>
                <a:off x="2054194" y="2583233"/>
                <a:ext cx="506167" cy="506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elaborazione F</a:t>
                </a:r>
              </a:p>
            </p:txBody>
          </p:sp>
        </p:grpSp>
        <p:grpSp>
          <p:nvGrpSpPr>
            <p:cNvPr id="19" name="Gruppo 18"/>
            <p:cNvGrpSpPr/>
            <p:nvPr/>
          </p:nvGrpSpPr>
          <p:grpSpPr>
            <a:xfrm>
              <a:off x="2794918" y="4797456"/>
              <a:ext cx="290095" cy="196921"/>
              <a:chOff x="2048443" y="1857546"/>
              <a:chExt cx="290095" cy="196921"/>
            </a:xfrm>
          </p:grpSpPr>
          <p:sp>
            <p:nvSpPr>
              <p:cNvPr id="35" name="Freccia destra 34"/>
              <p:cNvSpPr/>
              <p:nvPr/>
            </p:nvSpPr>
            <p:spPr>
              <a:xfrm rot="9000000">
                <a:off x="2048443" y="1857546"/>
                <a:ext cx="290095" cy="196921"/>
              </a:xfrm>
              <a:prstGeom prst="rightArrow">
                <a:avLst>
                  <a:gd name="adj1" fmla="val 60000"/>
                  <a:gd name="adj2" fmla="val 50000"/>
                </a:avLst>
              </a:prstGeom>
              <a:solidFill>
                <a:srgbClr val="9BBB59">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36" name="Freccia destra 30"/>
              <p:cNvSpPr/>
              <p:nvPr/>
            </p:nvSpPr>
            <p:spPr>
              <a:xfrm rot="19800000">
                <a:off x="2103562" y="1882161"/>
                <a:ext cx="231019" cy="118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it-IT" sz="700" kern="1200">
                  <a:solidFill>
                    <a:sysClr val="window" lastClr="FFFFFF"/>
                  </a:solidFill>
                  <a:latin typeface="Calibri"/>
                  <a:ea typeface="+mn-ea"/>
                  <a:cs typeface="+mn-cs"/>
                </a:endParaRPr>
              </a:p>
            </p:txBody>
          </p:sp>
        </p:grpSp>
        <p:grpSp>
          <p:nvGrpSpPr>
            <p:cNvPr id="20" name="Gruppo 19"/>
            <p:cNvGrpSpPr/>
            <p:nvPr/>
          </p:nvGrpSpPr>
          <p:grpSpPr>
            <a:xfrm>
              <a:off x="2027968" y="4857902"/>
              <a:ext cx="715829" cy="715829"/>
              <a:chOff x="1281493" y="1917992"/>
              <a:chExt cx="715829" cy="715829"/>
            </a:xfrm>
          </p:grpSpPr>
          <p:sp>
            <p:nvSpPr>
              <p:cNvPr id="33" name="Ovale 32"/>
              <p:cNvSpPr/>
              <p:nvPr/>
            </p:nvSpPr>
            <p:spPr>
              <a:xfrm>
                <a:off x="1281493" y="1917992"/>
                <a:ext cx="715829" cy="715829"/>
              </a:xfrm>
              <a:prstGeom prst="ellipse">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4" name="Ovale 32"/>
              <p:cNvSpPr/>
              <p:nvPr/>
            </p:nvSpPr>
            <p:spPr>
              <a:xfrm>
                <a:off x="1386324" y="2022823"/>
                <a:ext cx="506167" cy="506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elaborazione</a:t>
                </a:r>
              </a:p>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G</a:t>
                </a:r>
              </a:p>
            </p:txBody>
          </p:sp>
        </p:grpSp>
        <p:grpSp>
          <p:nvGrpSpPr>
            <p:cNvPr id="21" name="Gruppo 20"/>
            <p:cNvGrpSpPr/>
            <p:nvPr/>
          </p:nvGrpSpPr>
          <p:grpSpPr>
            <a:xfrm>
              <a:off x="2720180" y="4370102"/>
              <a:ext cx="291537" cy="196921"/>
              <a:chOff x="1973705" y="1430192"/>
              <a:chExt cx="291537" cy="196921"/>
            </a:xfrm>
          </p:grpSpPr>
          <p:sp>
            <p:nvSpPr>
              <p:cNvPr id="31" name="Freccia destra 30"/>
              <p:cNvSpPr/>
              <p:nvPr/>
            </p:nvSpPr>
            <p:spPr>
              <a:xfrm rot="11400000">
                <a:off x="1973705" y="1430192"/>
                <a:ext cx="291537" cy="196921"/>
              </a:xfrm>
              <a:prstGeom prst="rightArrow">
                <a:avLst>
                  <a:gd name="adj1" fmla="val 60000"/>
                  <a:gd name="adj2" fmla="val 50000"/>
                </a:avLst>
              </a:prstGeom>
              <a:solidFill>
                <a:srgbClr val="8064A2">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32" name="Freccia destra 34"/>
              <p:cNvSpPr/>
              <p:nvPr/>
            </p:nvSpPr>
            <p:spPr>
              <a:xfrm rot="22200000">
                <a:off x="2032332" y="1474705"/>
                <a:ext cx="232461" cy="118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it-IT" sz="700" kern="1200">
                  <a:solidFill>
                    <a:sysClr val="window" lastClr="FFFFFF"/>
                  </a:solidFill>
                  <a:latin typeface="Calibri"/>
                  <a:ea typeface="+mn-ea"/>
                  <a:cs typeface="+mn-cs"/>
                </a:endParaRPr>
              </a:p>
            </p:txBody>
          </p:sp>
        </p:grpSp>
        <p:grpSp>
          <p:nvGrpSpPr>
            <p:cNvPr id="22" name="Gruppo 21"/>
            <p:cNvGrpSpPr/>
            <p:nvPr/>
          </p:nvGrpSpPr>
          <p:grpSpPr>
            <a:xfrm>
              <a:off x="1876574" y="3999304"/>
              <a:ext cx="715829" cy="715829"/>
              <a:chOff x="1130099" y="1059394"/>
              <a:chExt cx="715829" cy="715829"/>
            </a:xfrm>
          </p:grpSpPr>
          <p:sp>
            <p:nvSpPr>
              <p:cNvPr id="29" name="Ovale 28"/>
              <p:cNvSpPr/>
              <p:nvPr/>
            </p:nvSpPr>
            <p:spPr>
              <a:xfrm>
                <a:off x="1130099" y="1059394"/>
                <a:ext cx="715829" cy="715829"/>
              </a:xfrm>
              <a:prstGeom prst="ellips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vale 36"/>
              <p:cNvSpPr/>
              <p:nvPr/>
            </p:nvSpPr>
            <p:spPr>
              <a:xfrm>
                <a:off x="1234930" y="1164225"/>
                <a:ext cx="506167" cy="506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elaborazione</a:t>
                </a:r>
              </a:p>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H</a:t>
                </a:r>
              </a:p>
            </p:txBody>
          </p:sp>
        </p:grpSp>
        <p:grpSp>
          <p:nvGrpSpPr>
            <p:cNvPr id="23" name="Gruppo 22"/>
            <p:cNvGrpSpPr/>
            <p:nvPr/>
          </p:nvGrpSpPr>
          <p:grpSpPr>
            <a:xfrm>
              <a:off x="2981786" y="3946693"/>
              <a:ext cx="196921" cy="287823"/>
              <a:chOff x="2235311" y="1006783"/>
              <a:chExt cx="196921" cy="287823"/>
            </a:xfrm>
          </p:grpSpPr>
          <p:sp>
            <p:nvSpPr>
              <p:cNvPr id="27" name="Freccia destra 26"/>
              <p:cNvSpPr/>
              <p:nvPr/>
            </p:nvSpPr>
            <p:spPr>
              <a:xfrm rot="13800000">
                <a:off x="2189860" y="1052234"/>
                <a:ext cx="287823" cy="196921"/>
              </a:xfrm>
              <a:prstGeom prst="rightArrow">
                <a:avLst>
                  <a:gd name="adj1" fmla="val 60000"/>
                  <a:gd name="adj2" fmla="val 50000"/>
                </a:avLst>
              </a:prstGeom>
              <a:solidFill>
                <a:srgbClr val="4BACC6">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28" name="Freccia destra 38"/>
              <p:cNvSpPr/>
              <p:nvPr/>
            </p:nvSpPr>
            <p:spPr>
              <a:xfrm rot="24600000">
                <a:off x="2238385" y="1114245"/>
                <a:ext cx="228747" cy="118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it-IT" sz="700" kern="1200">
                  <a:solidFill>
                    <a:sysClr val="window" lastClr="FFFFFF"/>
                  </a:solidFill>
                  <a:latin typeface="Calibri"/>
                  <a:ea typeface="+mn-ea"/>
                  <a:cs typeface="+mn-cs"/>
                </a:endParaRPr>
              </a:p>
            </p:txBody>
          </p:sp>
        </p:grpSp>
        <p:grpSp>
          <p:nvGrpSpPr>
            <p:cNvPr id="24" name="Gruppo 23"/>
            <p:cNvGrpSpPr/>
            <p:nvPr/>
          </p:nvGrpSpPr>
          <p:grpSpPr>
            <a:xfrm>
              <a:off x="2312495" y="3244266"/>
              <a:ext cx="715829" cy="715829"/>
              <a:chOff x="1566020" y="304356"/>
              <a:chExt cx="715829" cy="715829"/>
            </a:xfrm>
          </p:grpSpPr>
          <p:sp>
            <p:nvSpPr>
              <p:cNvPr id="25" name="Ovale 24"/>
              <p:cNvSpPr/>
              <p:nvPr/>
            </p:nvSpPr>
            <p:spPr>
              <a:xfrm>
                <a:off x="1566020" y="304356"/>
                <a:ext cx="715829" cy="715829"/>
              </a:xfrm>
              <a:prstGeom prst="ellips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vale 40"/>
              <p:cNvSpPr/>
              <p:nvPr/>
            </p:nvSpPr>
            <p:spPr>
              <a:xfrm>
                <a:off x="1670851" y="409187"/>
                <a:ext cx="506167" cy="506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elaborazione</a:t>
                </a:r>
              </a:p>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NN</a:t>
                </a:r>
              </a:p>
            </p:txBody>
          </p:sp>
        </p:grpSp>
      </p:grpSp>
    </p:spTree>
    <p:extLst>
      <p:ext uri="{BB962C8B-B14F-4D97-AF65-F5344CB8AC3E}">
        <p14:creationId xmlns:p14="http://schemas.microsoft.com/office/powerpoint/2010/main" xmlns="" val="2359834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Perché </a:t>
            </a:r>
            <a:r>
              <a:rPr lang="it-IT" dirty="0"/>
              <a:t>p</a:t>
            </a:r>
            <a:r>
              <a:rPr lang="it-IT" dirty="0" smtClean="0"/>
              <a:t>esare le medaglie?</a:t>
            </a:r>
            <a:endParaRPr lang="it-IT" dirty="0"/>
          </a:p>
        </p:txBody>
      </p:sp>
      <p:sp>
        <p:nvSpPr>
          <p:cNvPr id="3" name="Segnaposto contenuto 2"/>
          <p:cNvSpPr>
            <a:spLocks noGrp="1"/>
          </p:cNvSpPr>
          <p:nvPr>
            <p:ph idx="1"/>
          </p:nvPr>
        </p:nvSpPr>
        <p:spPr>
          <a:xfrm>
            <a:off x="457200" y="1600200"/>
            <a:ext cx="8229600" cy="1920263"/>
          </a:xfrm>
        </p:spPr>
        <p:txBody>
          <a:bodyPr>
            <a:normAutofit fontScale="85000" lnSpcReduction="20000"/>
          </a:bodyPr>
          <a:lstStyle/>
          <a:p>
            <a:pPr marL="0" indent="0" algn="just">
              <a:buNone/>
            </a:pPr>
            <a:r>
              <a:rPr lang="it-IT" dirty="0" smtClean="0"/>
              <a:t>Dopo aver analizzato </a:t>
            </a:r>
            <a:r>
              <a:rPr lang="it-IT" dirty="0"/>
              <a:t>le prestazioni olimpiche dei vari paesi nelle varie edizioni dei Giochi Olimpici, sia estive che invernali, </a:t>
            </a:r>
            <a:r>
              <a:rPr lang="it-IT" dirty="0" smtClean="0"/>
              <a:t>paragonando tra loro </a:t>
            </a:r>
            <a:r>
              <a:rPr lang="it-IT" dirty="0"/>
              <a:t>i </a:t>
            </a:r>
            <a:r>
              <a:rPr lang="it-IT" dirty="0" smtClean="0"/>
              <a:t>sistemi </a:t>
            </a:r>
            <a:r>
              <a:rPr lang="it-IT" dirty="0"/>
              <a:t>sportivi, </a:t>
            </a:r>
            <a:r>
              <a:rPr lang="it-IT" dirty="0" smtClean="0"/>
              <a:t>vogliamo ora </a:t>
            </a:r>
            <a:r>
              <a:rPr lang="it-IT" dirty="0"/>
              <a:t>cimentarci con un approfondimento sul cosiddetto “</a:t>
            </a:r>
            <a:r>
              <a:rPr lang="it-IT" b="1" dirty="0"/>
              <a:t>peso</a:t>
            </a:r>
            <a:r>
              <a:rPr lang="it-IT" dirty="0"/>
              <a:t>” delle medaglie</a:t>
            </a:r>
            <a:r>
              <a:rPr lang="it-IT" dirty="0" smtClean="0"/>
              <a:t>.</a:t>
            </a:r>
            <a:endParaRPr lang="it-IT" dirty="0"/>
          </a:p>
        </p:txBody>
      </p:sp>
      <p:sp>
        <p:nvSpPr>
          <p:cNvPr id="4" name="Segnaposto contenuto 2"/>
          <p:cNvSpPr txBox="1">
            <a:spLocks/>
          </p:cNvSpPr>
          <p:nvPr/>
        </p:nvSpPr>
        <p:spPr>
          <a:xfrm>
            <a:off x="512418" y="3575686"/>
            <a:ext cx="8174381" cy="263689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it-IT" dirty="0" smtClean="0"/>
              <a:t>È uno strumento, riguardante soprattutto gli addetti ai lavori, per supportare le scelte strategiche che un sistema sportivo dovrebbe pianificare per il raggiungimento dei migliori risultati nel medagliere olimpico.</a:t>
            </a:r>
          </a:p>
        </p:txBody>
      </p:sp>
    </p:spTree>
    <p:extLst>
      <p:ext uri="{BB962C8B-B14F-4D97-AF65-F5344CB8AC3E}">
        <p14:creationId xmlns:p14="http://schemas.microsoft.com/office/powerpoint/2010/main" xmlns="" val="11510359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Rettangolo arrotondato 3"/>
          <p:cNvSpPr/>
          <p:nvPr/>
        </p:nvSpPr>
        <p:spPr>
          <a:xfrm>
            <a:off x="226116" y="265469"/>
            <a:ext cx="7403230" cy="383180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a:solidFill>
                  <a:srgbClr val="000090"/>
                </a:solidFill>
                <a:latin typeface="Times New Roman"/>
                <a:cs typeface="Times New Roman"/>
              </a:rPr>
              <a:t>I TEMPI NECESSARI PER LA MATURAZIONE DI UN DATABASE SONO DIRETTAMENTE PROPORZIONALI ALLA SUA COMPLESSITA’ DI </a:t>
            </a:r>
            <a:r>
              <a:rPr lang="it-IT" b="1" dirty="0" smtClean="0">
                <a:solidFill>
                  <a:srgbClr val="000090"/>
                </a:solidFill>
                <a:latin typeface="Times New Roman"/>
                <a:cs typeface="Times New Roman"/>
              </a:rPr>
              <a:t>IMPOSTAZIONE, </a:t>
            </a:r>
            <a:r>
              <a:rPr lang="it-IT" b="1" dirty="0">
                <a:solidFill>
                  <a:srgbClr val="000090"/>
                </a:solidFill>
                <a:latin typeface="Times New Roman"/>
                <a:cs typeface="Times New Roman"/>
              </a:rPr>
              <a:t>CHE A SUA VOLTA NE DETERMINA  LA  POTENZIALITA’ DI FORNIRE ELABORAZIONI DI DATI.</a:t>
            </a:r>
          </a:p>
          <a:p>
            <a:pPr algn="ctr"/>
            <a:r>
              <a:rPr lang="it-IT" b="1" dirty="0">
                <a:solidFill>
                  <a:srgbClr val="000090"/>
                </a:solidFill>
                <a:latin typeface="Times New Roman"/>
                <a:cs typeface="Times New Roman"/>
              </a:rPr>
              <a:t>PER DARE </a:t>
            </a:r>
            <a:r>
              <a:rPr lang="it-IT" b="1" dirty="0" smtClean="0">
                <a:solidFill>
                  <a:srgbClr val="000090"/>
                </a:solidFill>
                <a:latin typeface="Times New Roman"/>
                <a:cs typeface="Times New Roman"/>
              </a:rPr>
              <a:t>UN’IDEA ,</a:t>
            </a:r>
            <a:r>
              <a:rPr lang="it-IT" b="1" dirty="0">
                <a:solidFill>
                  <a:srgbClr val="000090"/>
                </a:solidFill>
                <a:latin typeface="Times New Roman"/>
                <a:cs typeface="Times New Roman"/>
              </a:rPr>
              <a:t>A NOSTRO PARERE</a:t>
            </a:r>
            <a:r>
              <a:rPr lang="it-IT" b="1" dirty="0" smtClean="0">
                <a:solidFill>
                  <a:srgbClr val="000090"/>
                </a:solidFill>
                <a:latin typeface="Times New Roman"/>
                <a:cs typeface="Times New Roman"/>
              </a:rPr>
              <a:t>, UN </a:t>
            </a:r>
            <a:r>
              <a:rPr lang="it-IT" b="1" dirty="0">
                <a:solidFill>
                  <a:srgbClr val="000090"/>
                </a:solidFill>
                <a:latin typeface="Times New Roman"/>
                <a:cs typeface="Times New Roman"/>
              </a:rPr>
              <a:t>DATABASE DI 1°LIVELLO UTILE AI NOSTRI </a:t>
            </a:r>
            <a:r>
              <a:rPr lang="it-IT" b="1" dirty="0" smtClean="0">
                <a:solidFill>
                  <a:srgbClr val="000090"/>
                </a:solidFill>
                <a:latin typeface="Times New Roman"/>
                <a:cs typeface="Times New Roman"/>
              </a:rPr>
              <a:t>SCOPI NECESSITA </a:t>
            </a:r>
            <a:r>
              <a:rPr lang="it-IT" b="1" dirty="0">
                <a:solidFill>
                  <a:srgbClr val="000090"/>
                </a:solidFill>
                <a:latin typeface="Times New Roman"/>
                <a:cs typeface="Times New Roman"/>
              </a:rPr>
              <a:t>DI ALMENO UN QUADRIENNIO PER ARRIVARE </a:t>
            </a:r>
            <a:r>
              <a:rPr lang="it-IT" b="1" dirty="0" smtClean="0">
                <a:solidFill>
                  <a:srgbClr val="000090"/>
                </a:solidFill>
                <a:latin typeface="Times New Roman"/>
                <a:cs typeface="Times New Roman"/>
              </a:rPr>
              <a:t>AD ESSERE </a:t>
            </a:r>
            <a:r>
              <a:rPr lang="it-IT" b="1" dirty="0">
                <a:solidFill>
                  <a:srgbClr val="000090"/>
                </a:solidFill>
                <a:latin typeface="Times New Roman"/>
                <a:cs typeface="Times New Roman"/>
              </a:rPr>
              <a:t>UTILIZZATO…. I TEMPI SI ALLUNGANO SE PARLIAMO DI UN DATABASE DI 2°LIVELLO O DI UN BIG DATA.</a:t>
            </a:r>
          </a:p>
        </p:txBody>
      </p:sp>
      <p:grpSp>
        <p:nvGrpSpPr>
          <p:cNvPr id="2" name="Gruppo 1"/>
          <p:cNvGrpSpPr/>
          <p:nvPr/>
        </p:nvGrpSpPr>
        <p:grpSpPr>
          <a:xfrm>
            <a:off x="4849428" y="3391120"/>
            <a:ext cx="4025790" cy="3146017"/>
            <a:chOff x="1876574" y="2946078"/>
            <a:chExt cx="3226201" cy="3188063"/>
          </a:xfrm>
        </p:grpSpPr>
        <p:grpSp>
          <p:nvGrpSpPr>
            <p:cNvPr id="6" name="Gruppo 5"/>
            <p:cNvGrpSpPr/>
            <p:nvPr/>
          </p:nvGrpSpPr>
          <p:grpSpPr>
            <a:xfrm>
              <a:off x="3123480" y="4199501"/>
              <a:ext cx="732389" cy="758082"/>
              <a:chOff x="2377005" y="1259591"/>
              <a:chExt cx="732389" cy="758082"/>
            </a:xfrm>
          </p:grpSpPr>
          <p:sp>
            <p:nvSpPr>
              <p:cNvPr id="61" name="Ovale 60"/>
              <p:cNvSpPr/>
              <p:nvPr/>
            </p:nvSpPr>
            <p:spPr>
              <a:xfrm>
                <a:off x="2377005" y="1259591"/>
                <a:ext cx="732389" cy="75808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62" name="Ovale 4"/>
              <p:cNvSpPr/>
              <p:nvPr/>
            </p:nvSpPr>
            <p:spPr>
              <a:xfrm>
                <a:off x="2484261" y="1370610"/>
                <a:ext cx="517877" cy="5360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a:solidFill>
                      <a:sysClr val="window" lastClr="FFFFFF"/>
                    </a:solidFill>
                    <a:latin typeface="Calibri"/>
                    <a:ea typeface="+mn-ea"/>
                    <a:cs typeface="+mn-cs"/>
                  </a:rPr>
                  <a:t>data base</a:t>
                </a:r>
              </a:p>
            </p:txBody>
          </p:sp>
        </p:grpSp>
        <p:grpSp>
          <p:nvGrpSpPr>
            <p:cNvPr id="7" name="Gruppo 6"/>
            <p:cNvGrpSpPr/>
            <p:nvPr/>
          </p:nvGrpSpPr>
          <p:grpSpPr>
            <a:xfrm>
              <a:off x="3391213" y="3796306"/>
              <a:ext cx="196921" cy="284924"/>
              <a:chOff x="2644738" y="856396"/>
              <a:chExt cx="196921" cy="284924"/>
            </a:xfrm>
          </p:grpSpPr>
          <p:sp>
            <p:nvSpPr>
              <p:cNvPr id="59" name="Freccia destra 58"/>
              <p:cNvSpPr/>
              <p:nvPr/>
            </p:nvSpPr>
            <p:spPr>
              <a:xfrm rot="16200000">
                <a:off x="2600737" y="900397"/>
                <a:ext cx="284924" cy="196921"/>
              </a:xfrm>
              <a:prstGeom prst="rightArrow">
                <a:avLst>
                  <a:gd name="adj1" fmla="val 60000"/>
                  <a:gd name="adj2" fmla="val 50000"/>
                </a:avLst>
              </a:prstGeom>
              <a:solidFill>
                <a:srgbClr val="C0504D">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60" name="Freccia destra 6"/>
              <p:cNvSpPr/>
              <p:nvPr/>
            </p:nvSpPr>
            <p:spPr>
              <a:xfrm rot="16200000">
                <a:off x="2630275" y="969319"/>
                <a:ext cx="225848" cy="118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it-IT" sz="700" kern="1200">
                  <a:solidFill>
                    <a:sysClr val="window" lastClr="FFFFFF"/>
                  </a:solidFill>
                  <a:latin typeface="Calibri"/>
                  <a:ea typeface="+mn-ea"/>
                  <a:cs typeface="+mn-cs"/>
                </a:endParaRPr>
              </a:p>
            </p:txBody>
          </p:sp>
        </p:grpSp>
        <p:grpSp>
          <p:nvGrpSpPr>
            <p:cNvPr id="8" name="Gruppo 7"/>
            <p:cNvGrpSpPr/>
            <p:nvPr/>
          </p:nvGrpSpPr>
          <p:grpSpPr>
            <a:xfrm>
              <a:off x="3131760" y="2946078"/>
              <a:ext cx="715829" cy="715829"/>
              <a:chOff x="2385285" y="6168"/>
              <a:chExt cx="715829" cy="715829"/>
            </a:xfrm>
          </p:grpSpPr>
          <p:sp>
            <p:nvSpPr>
              <p:cNvPr id="57" name="Ovale 56"/>
              <p:cNvSpPr/>
              <p:nvPr/>
            </p:nvSpPr>
            <p:spPr>
              <a:xfrm>
                <a:off x="2385285" y="6168"/>
                <a:ext cx="715829" cy="715829"/>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58" name="Ovale 8"/>
              <p:cNvSpPr/>
              <p:nvPr/>
            </p:nvSpPr>
            <p:spPr>
              <a:xfrm>
                <a:off x="2490116" y="110999"/>
                <a:ext cx="506167" cy="506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elaborazione  A</a:t>
                </a:r>
              </a:p>
            </p:txBody>
          </p:sp>
        </p:grpSp>
        <p:grpSp>
          <p:nvGrpSpPr>
            <p:cNvPr id="9" name="Gruppo 8"/>
            <p:cNvGrpSpPr/>
            <p:nvPr/>
          </p:nvGrpSpPr>
          <p:grpSpPr>
            <a:xfrm>
              <a:off x="3800642" y="3946693"/>
              <a:ext cx="196921" cy="287823"/>
              <a:chOff x="3054167" y="1006783"/>
              <a:chExt cx="196921" cy="287823"/>
            </a:xfrm>
          </p:grpSpPr>
          <p:sp>
            <p:nvSpPr>
              <p:cNvPr id="55" name="Freccia destra 54"/>
              <p:cNvSpPr/>
              <p:nvPr/>
            </p:nvSpPr>
            <p:spPr>
              <a:xfrm rot="18600000">
                <a:off x="3008716" y="1052234"/>
                <a:ext cx="287823" cy="196921"/>
              </a:xfrm>
              <a:prstGeom prst="rightArrow">
                <a:avLst>
                  <a:gd name="adj1" fmla="val 60000"/>
                  <a:gd name="adj2" fmla="val 50000"/>
                </a:avLst>
              </a:prstGeom>
              <a:solidFill>
                <a:srgbClr val="9BBB59">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56" name="Freccia destra 10"/>
              <p:cNvSpPr/>
              <p:nvPr/>
            </p:nvSpPr>
            <p:spPr>
              <a:xfrm rot="18600000">
                <a:off x="3019267" y="1114245"/>
                <a:ext cx="228747" cy="118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it-IT" sz="700" kern="1200">
                  <a:solidFill>
                    <a:sysClr val="window" lastClr="FFFFFF"/>
                  </a:solidFill>
                  <a:latin typeface="Calibri"/>
                  <a:ea typeface="+mn-ea"/>
                  <a:cs typeface="+mn-cs"/>
                </a:endParaRPr>
              </a:p>
            </p:txBody>
          </p:sp>
        </p:grpSp>
        <p:grpSp>
          <p:nvGrpSpPr>
            <p:cNvPr id="10" name="Gruppo 9"/>
            <p:cNvGrpSpPr/>
            <p:nvPr/>
          </p:nvGrpSpPr>
          <p:grpSpPr>
            <a:xfrm>
              <a:off x="3951024" y="3244266"/>
              <a:ext cx="715829" cy="715829"/>
              <a:chOff x="3204549" y="304356"/>
              <a:chExt cx="715829" cy="715829"/>
            </a:xfrm>
          </p:grpSpPr>
          <p:sp>
            <p:nvSpPr>
              <p:cNvPr id="53" name="Ovale 52"/>
              <p:cNvSpPr/>
              <p:nvPr/>
            </p:nvSpPr>
            <p:spPr>
              <a:xfrm>
                <a:off x="3204549" y="304356"/>
                <a:ext cx="715829" cy="715829"/>
              </a:xfrm>
              <a:prstGeom prst="ellipse">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54" name="Ovale 12"/>
              <p:cNvSpPr/>
              <p:nvPr/>
            </p:nvSpPr>
            <p:spPr>
              <a:xfrm>
                <a:off x="3309380" y="409187"/>
                <a:ext cx="506167" cy="506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elaborazione B</a:t>
                </a:r>
              </a:p>
            </p:txBody>
          </p:sp>
        </p:grpSp>
        <p:grpSp>
          <p:nvGrpSpPr>
            <p:cNvPr id="11" name="Gruppo 10"/>
            <p:cNvGrpSpPr/>
            <p:nvPr/>
          </p:nvGrpSpPr>
          <p:grpSpPr>
            <a:xfrm>
              <a:off x="3967632" y="4370102"/>
              <a:ext cx="291537" cy="196921"/>
              <a:chOff x="3221157" y="1430192"/>
              <a:chExt cx="291537" cy="196921"/>
            </a:xfrm>
          </p:grpSpPr>
          <p:sp>
            <p:nvSpPr>
              <p:cNvPr id="51" name="Freccia destra 50"/>
              <p:cNvSpPr/>
              <p:nvPr/>
            </p:nvSpPr>
            <p:spPr>
              <a:xfrm rot="21000000">
                <a:off x="3221157" y="1430192"/>
                <a:ext cx="291537" cy="196921"/>
              </a:xfrm>
              <a:prstGeom prst="rightArrow">
                <a:avLst>
                  <a:gd name="adj1" fmla="val 60000"/>
                  <a:gd name="adj2" fmla="val 50000"/>
                </a:avLst>
              </a:prstGeom>
              <a:solidFill>
                <a:srgbClr val="8064A2">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52" name="Freccia destra 14"/>
              <p:cNvSpPr/>
              <p:nvPr/>
            </p:nvSpPr>
            <p:spPr>
              <a:xfrm rot="21000000">
                <a:off x="3221606" y="1474705"/>
                <a:ext cx="232461" cy="118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it-IT" sz="700" kern="1200">
                  <a:solidFill>
                    <a:sysClr val="window" lastClr="FFFFFF"/>
                  </a:solidFill>
                  <a:latin typeface="Calibri"/>
                  <a:ea typeface="+mn-ea"/>
                  <a:cs typeface="+mn-cs"/>
                </a:endParaRPr>
              </a:p>
            </p:txBody>
          </p:sp>
        </p:grpSp>
        <p:grpSp>
          <p:nvGrpSpPr>
            <p:cNvPr id="12" name="Gruppo 11"/>
            <p:cNvGrpSpPr/>
            <p:nvPr/>
          </p:nvGrpSpPr>
          <p:grpSpPr>
            <a:xfrm>
              <a:off x="4386946" y="3999304"/>
              <a:ext cx="715829" cy="715829"/>
              <a:chOff x="3640471" y="1059394"/>
              <a:chExt cx="715829" cy="715829"/>
            </a:xfrm>
          </p:grpSpPr>
          <p:sp>
            <p:nvSpPr>
              <p:cNvPr id="49" name="Ovale 48"/>
              <p:cNvSpPr/>
              <p:nvPr/>
            </p:nvSpPr>
            <p:spPr>
              <a:xfrm>
                <a:off x="3640471" y="1059394"/>
                <a:ext cx="715829" cy="715829"/>
              </a:xfrm>
              <a:prstGeom prst="ellips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50" name="Ovale 16"/>
              <p:cNvSpPr/>
              <p:nvPr/>
            </p:nvSpPr>
            <p:spPr>
              <a:xfrm>
                <a:off x="3745302" y="1164225"/>
                <a:ext cx="506167" cy="506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elaborazione C</a:t>
                </a:r>
              </a:p>
            </p:txBody>
          </p:sp>
        </p:grpSp>
        <p:grpSp>
          <p:nvGrpSpPr>
            <p:cNvPr id="13" name="Gruppo 12"/>
            <p:cNvGrpSpPr/>
            <p:nvPr/>
          </p:nvGrpSpPr>
          <p:grpSpPr>
            <a:xfrm>
              <a:off x="3894335" y="4797456"/>
              <a:ext cx="290095" cy="196921"/>
              <a:chOff x="3147860" y="1857546"/>
              <a:chExt cx="290095" cy="196921"/>
            </a:xfrm>
          </p:grpSpPr>
          <p:sp>
            <p:nvSpPr>
              <p:cNvPr id="47" name="Freccia destra 46"/>
              <p:cNvSpPr/>
              <p:nvPr/>
            </p:nvSpPr>
            <p:spPr>
              <a:xfrm rot="1800000">
                <a:off x="3147860" y="1857546"/>
                <a:ext cx="290095" cy="196921"/>
              </a:xfrm>
              <a:prstGeom prst="rightArrow">
                <a:avLst>
                  <a:gd name="adj1" fmla="val 60000"/>
                  <a:gd name="adj2" fmla="val 50000"/>
                </a:avLst>
              </a:prstGeom>
              <a:solidFill>
                <a:srgbClr val="4BACC6">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48" name="Freccia destra 18"/>
              <p:cNvSpPr/>
              <p:nvPr/>
            </p:nvSpPr>
            <p:spPr>
              <a:xfrm rot="1800000">
                <a:off x="3151817" y="1882161"/>
                <a:ext cx="231019" cy="118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it-IT" sz="700" kern="1200">
                  <a:solidFill>
                    <a:sysClr val="window" lastClr="FFFFFF"/>
                  </a:solidFill>
                  <a:latin typeface="Calibri"/>
                  <a:ea typeface="+mn-ea"/>
                  <a:cs typeface="+mn-cs"/>
                </a:endParaRPr>
              </a:p>
            </p:txBody>
          </p:sp>
        </p:grpSp>
        <p:grpSp>
          <p:nvGrpSpPr>
            <p:cNvPr id="14" name="Gruppo 13"/>
            <p:cNvGrpSpPr/>
            <p:nvPr/>
          </p:nvGrpSpPr>
          <p:grpSpPr>
            <a:xfrm>
              <a:off x="4235552" y="4857902"/>
              <a:ext cx="715829" cy="715829"/>
              <a:chOff x="3489077" y="1917992"/>
              <a:chExt cx="715829" cy="715829"/>
            </a:xfrm>
          </p:grpSpPr>
          <p:sp>
            <p:nvSpPr>
              <p:cNvPr id="45" name="Ovale 44"/>
              <p:cNvSpPr/>
              <p:nvPr/>
            </p:nvSpPr>
            <p:spPr>
              <a:xfrm>
                <a:off x="3489077" y="1917992"/>
                <a:ext cx="715829" cy="715829"/>
              </a:xfrm>
              <a:prstGeom prst="ellips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6" name="Ovale 20"/>
              <p:cNvSpPr/>
              <p:nvPr/>
            </p:nvSpPr>
            <p:spPr>
              <a:xfrm>
                <a:off x="3593908" y="2022823"/>
                <a:ext cx="506167" cy="506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elaborazione D</a:t>
                </a:r>
              </a:p>
            </p:txBody>
          </p:sp>
        </p:grpSp>
        <p:grpSp>
          <p:nvGrpSpPr>
            <p:cNvPr id="15" name="Gruppo 14"/>
            <p:cNvGrpSpPr/>
            <p:nvPr/>
          </p:nvGrpSpPr>
          <p:grpSpPr>
            <a:xfrm>
              <a:off x="3609752" y="5036093"/>
              <a:ext cx="196921" cy="285758"/>
              <a:chOff x="2863277" y="2096183"/>
              <a:chExt cx="196921" cy="285758"/>
            </a:xfrm>
          </p:grpSpPr>
          <p:sp>
            <p:nvSpPr>
              <p:cNvPr id="43" name="Freccia destra 42"/>
              <p:cNvSpPr/>
              <p:nvPr/>
            </p:nvSpPr>
            <p:spPr>
              <a:xfrm rot="4200000">
                <a:off x="2818859" y="2140601"/>
                <a:ext cx="285758" cy="196921"/>
              </a:xfrm>
              <a:prstGeom prst="rightArrow">
                <a:avLst>
                  <a:gd name="adj1" fmla="val 60000"/>
                  <a:gd name="adj2" fmla="val 50000"/>
                </a:avLst>
              </a:prstGeom>
              <a:solidFill>
                <a:srgbClr val="F79646">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44" name="Freccia destra 22"/>
              <p:cNvSpPr/>
              <p:nvPr/>
            </p:nvSpPr>
            <p:spPr>
              <a:xfrm rot="4200000">
                <a:off x="2838294" y="2152228"/>
                <a:ext cx="226682" cy="118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it-IT" sz="700" kern="1200">
                  <a:solidFill>
                    <a:sysClr val="window" lastClr="FFFFFF"/>
                  </a:solidFill>
                  <a:latin typeface="Calibri"/>
                  <a:ea typeface="+mn-ea"/>
                  <a:cs typeface="+mn-cs"/>
                </a:endParaRPr>
              </a:p>
            </p:txBody>
          </p:sp>
        </p:grpSp>
        <p:grpSp>
          <p:nvGrpSpPr>
            <p:cNvPr id="16" name="Gruppo 15"/>
            <p:cNvGrpSpPr/>
            <p:nvPr/>
          </p:nvGrpSpPr>
          <p:grpSpPr>
            <a:xfrm>
              <a:off x="3567681" y="5418312"/>
              <a:ext cx="715829" cy="715829"/>
              <a:chOff x="2821206" y="2478402"/>
              <a:chExt cx="715829" cy="715829"/>
            </a:xfrm>
          </p:grpSpPr>
          <p:sp>
            <p:nvSpPr>
              <p:cNvPr id="41" name="Ovale 40"/>
              <p:cNvSpPr/>
              <p:nvPr/>
            </p:nvSpPr>
            <p:spPr>
              <a:xfrm>
                <a:off x="2821206" y="2478402"/>
                <a:ext cx="715829" cy="715829"/>
              </a:xfrm>
              <a:prstGeom prst="ellipse">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2" name="Ovale 24"/>
              <p:cNvSpPr/>
              <p:nvPr/>
            </p:nvSpPr>
            <p:spPr>
              <a:xfrm>
                <a:off x="2926037" y="2583233"/>
                <a:ext cx="506167" cy="506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elaborazione E</a:t>
                </a:r>
              </a:p>
            </p:txBody>
          </p:sp>
        </p:grpSp>
        <p:grpSp>
          <p:nvGrpSpPr>
            <p:cNvPr id="17" name="Gruppo 16"/>
            <p:cNvGrpSpPr/>
            <p:nvPr/>
          </p:nvGrpSpPr>
          <p:grpSpPr>
            <a:xfrm>
              <a:off x="3172675" y="5036093"/>
              <a:ext cx="196921" cy="285758"/>
              <a:chOff x="2426200" y="2096183"/>
              <a:chExt cx="196921" cy="285758"/>
            </a:xfrm>
          </p:grpSpPr>
          <p:sp>
            <p:nvSpPr>
              <p:cNvPr id="39" name="Freccia destra 38"/>
              <p:cNvSpPr/>
              <p:nvPr/>
            </p:nvSpPr>
            <p:spPr>
              <a:xfrm rot="6600000">
                <a:off x="2381782" y="2140601"/>
                <a:ext cx="285758" cy="196921"/>
              </a:xfrm>
              <a:prstGeom prst="rightArrow">
                <a:avLst>
                  <a:gd name="adj1" fmla="val 60000"/>
                  <a:gd name="adj2" fmla="val 50000"/>
                </a:avLst>
              </a:prstGeom>
              <a:solidFill>
                <a:srgbClr val="C0504D">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40" name="Freccia destra 26"/>
              <p:cNvSpPr/>
              <p:nvPr/>
            </p:nvSpPr>
            <p:spPr>
              <a:xfrm rot="17400000">
                <a:off x="2421423" y="2152228"/>
                <a:ext cx="226682" cy="118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it-IT" sz="700" kern="1200">
                  <a:solidFill>
                    <a:sysClr val="window" lastClr="FFFFFF"/>
                  </a:solidFill>
                  <a:latin typeface="Calibri"/>
                  <a:ea typeface="+mn-ea"/>
                  <a:cs typeface="+mn-cs"/>
                </a:endParaRPr>
              </a:p>
            </p:txBody>
          </p:sp>
        </p:grpSp>
        <p:grpSp>
          <p:nvGrpSpPr>
            <p:cNvPr id="18" name="Gruppo 17"/>
            <p:cNvGrpSpPr/>
            <p:nvPr/>
          </p:nvGrpSpPr>
          <p:grpSpPr>
            <a:xfrm>
              <a:off x="2695838" y="5418312"/>
              <a:ext cx="715829" cy="715829"/>
              <a:chOff x="1949363" y="2478402"/>
              <a:chExt cx="715829" cy="715829"/>
            </a:xfrm>
          </p:grpSpPr>
          <p:sp>
            <p:nvSpPr>
              <p:cNvPr id="37" name="Ovale 36"/>
              <p:cNvSpPr/>
              <p:nvPr/>
            </p:nvSpPr>
            <p:spPr>
              <a:xfrm>
                <a:off x="1949363" y="2478402"/>
                <a:ext cx="715829" cy="715829"/>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8" name="Ovale 28"/>
              <p:cNvSpPr/>
              <p:nvPr/>
            </p:nvSpPr>
            <p:spPr>
              <a:xfrm>
                <a:off x="2054194" y="2583233"/>
                <a:ext cx="506167" cy="506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elaborazione F</a:t>
                </a:r>
              </a:p>
            </p:txBody>
          </p:sp>
        </p:grpSp>
        <p:grpSp>
          <p:nvGrpSpPr>
            <p:cNvPr id="19" name="Gruppo 18"/>
            <p:cNvGrpSpPr/>
            <p:nvPr/>
          </p:nvGrpSpPr>
          <p:grpSpPr>
            <a:xfrm>
              <a:off x="2794918" y="4797456"/>
              <a:ext cx="290095" cy="196921"/>
              <a:chOff x="2048443" y="1857546"/>
              <a:chExt cx="290095" cy="196921"/>
            </a:xfrm>
          </p:grpSpPr>
          <p:sp>
            <p:nvSpPr>
              <p:cNvPr id="35" name="Freccia destra 34"/>
              <p:cNvSpPr/>
              <p:nvPr/>
            </p:nvSpPr>
            <p:spPr>
              <a:xfrm rot="9000000">
                <a:off x="2048443" y="1857546"/>
                <a:ext cx="290095" cy="196921"/>
              </a:xfrm>
              <a:prstGeom prst="rightArrow">
                <a:avLst>
                  <a:gd name="adj1" fmla="val 60000"/>
                  <a:gd name="adj2" fmla="val 50000"/>
                </a:avLst>
              </a:prstGeom>
              <a:solidFill>
                <a:srgbClr val="9BBB59">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36" name="Freccia destra 30"/>
              <p:cNvSpPr/>
              <p:nvPr/>
            </p:nvSpPr>
            <p:spPr>
              <a:xfrm rot="19800000">
                <a:off x="2103562" y="1882161"/>
                <a:ext cx="231019" cy="118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it-IT" sz="700" kern="1200">
                  <a:solidFill>
                    <a:sysClr val="window" lastClr="FFFFFF"/>
                  </a:solidFill>
                  <a:latin typeface="Calibri"/>
                  <a:ea typeface="+mn-ea"/>
                  <a:cs typeface="+mn-cs"/>
                </a:endParaRPr>
              </a:p>
            </p:txBody>
          </p:sp>
        </p:grpSp>
        <p:grpSp>
          <p:nvGrpSpPr>
            <p:cNvPr id="20" name="Gruppo 19"/>
            <p:cNvGrpSpPr/>
            <p:nvPr/>
          </p:nvGrpSpPr>
          <p:grpSpPr>
            <a:xfrm>
              <a:off x="2027968" y="4857902"/>
              <a:ext cx="715829" cy="715829"/>
              <a:chOff x="1281493" y="1917992"/>
              <a:chExt cx="715829" cy="715829"/>
            </a:xfrm>
          </p:grpSpPr>
          <p:sp>
            <p:nvSpPr>
              <p:cNvPr id="33" name="Ovale 32"/>
              <p:cNvSpPr/>
              <p:nvPr/>
            </p:nvSpPr>
            <p:spPr>
              <a:xfrm>
                <a:off x="1281493" y="1917992"/>
                <a:ext cx="715829" cy="715829"/>
              </a:xfrm>
              <a:prstGeom prst="ellipse">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4" name="Ovale 32"/>
              <p:cNvSpPr/>
              <p:nvPr/>
            </p:nvSpPr>
            <p:spPr>
              <a:xfrm>
                <a:off x="1386324" y="2022823"/>
                <a:ext cx="506167" cy="506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elaborazione</a:t>
                </a:r>
              </a:p>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G</a:t>
                </a:r>
              </a:p>
            </p:txBody>
          </p:sp>
        </p:grpSp>
        <p:grpSp>
          <p:nvGrpSpPr>
            <p:cNvPr id="21" name="Gruppo 20"/>
            <p:cNvGrpSpPr/>
            <p:nvPr/>
          </p:nvGrpSpPr>
          <p:grpSpPr>
            <a:xfrm>
              <a:off x="2720180" y="4370102"/>
              <a:ext cx="291537" cy="196921"/>
              <a:chOff x="1973705" y="1430192"/>
              <a:chExt cx="291537" cy="196921"/>
            </a:xfrm>
          </p:grpSpPr>
          <p:sp>
            <p:nvSpPr>
              <p:cNvPr id="31" name="Freccia destra 30"/>
              <p:cNvSpPr/>
              <p:nvPr/>
            </p:nvSpPr>
            <p:spPr>
              <a:xfrm rot="11400000">
                <a:off x="1973705" y="1430192"/>
                <a:ext cx="291537" cy="196921"/>
              </a:xfrm>
              <a:prstGeom prst="rightArrow">
                <a:avLst>
                  <a:gd name="adj1" fmla="val 60000"/>
                  <a:gd name="adj2" fmla="val 50000"/>
                </a:avLst>
              </a:prstGeom>
              <a:solidFill>
                <a:srgbClr val="8064A2">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32" name="Freccia destra 34"/>
              <p:cNvSpPr/>
              <p:nvPr/>
            </p:nvSpPr>
            <p:spPr>
              <a:xfrm rot="22200000">
                <a:off x="2032332" y="1474705"/>
                <a:ext cx="232461" cy="118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it-IT" sz="700" kern="1200">
                  <a:solidFill>
                    <a:sysClr val="window" lastClr="FFFFFF"/>
                  </a:solidFill>
                  <a:latin typeface="Calibri"/>
                  <a:ea typeface="+mn-ea"/>
                  <a:cs typeface="+mn-cs"/>
                </a:endParaRPr>
              </a:p>
            </p:txBody>
          </p:sp>
        </p:grpSp>
        <p:grpSp>
          <p:nvGrpSpPr>
            <p:cNvPr id="22" name="Gruppo 21"/>
            <p:cNvGrpSpPr/>
            <p:nvPr/>
          </p:nvGrpSpPr>
          <p:grpSpPr>
            <a:xfrm>
              <a:off x="1876574" y="3999304"/>
              <a:ext cx="715829" cy="715829"/>
              <a:chOff x="1130099" y="1059394"/>
              <a:chExt cx="715829" cy="715829"/>
            </a:xfrm>
          </p:grpSpPr>
          <p:sp>
            <p:nvSpPr>
              <p:cNvPr id="29" name="Ovale 28"/>
              <p:cNvSpPr/>
              <p:nvPr/>
            </p:nvSpPr>
            <p:spPr>
              <a:xfrm>
                <a:off x="1130099" y="1059394"/>
                <a:ext cx="715829" cy="715829"/>
              </a:xfrm>
              <a:prstGeom prst="ellips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vale 36"/>
              <p:cNvSpPr/>
              <p:nvPr/>
            </p:nvSpPr>
            <p:spPr>
              <a:xfrm>
                <a:off x="1234930" y="1164225"/>
                <a:ext cx="506167" cy="506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elaborazione</a:t>
                </a:r>
              </a:p>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H</a:t>
                </a:r>
              </a:p>
            </p:txBody>
          </p:sp>
        </p:grpSp>
        <p:grpSp>
          <p:nvGrpSpPr>
            <p:cNvPr id="23" name="Gruppo 22"/>
            <p:cNvGrpSpPr/>
            <p:nvPr/>
          </p:nvGrpSpPr>
          <p:grpSpPr>
            <a:xfrm>
              <a:off x="2981786" y="3946693"/>
              <a:ext cx="196921" cy="287823"/>
              <a:chOff x="2235311" y="1006783"/>
              <a:chExt cx="196921" cy="287823"/>
            </a:xfrm>
          </p:grpSpPr>
          <p:sp>
            <p:nvSpPr>
              <p:cNvPr id="27" name="Freccia destra 26"/>
              <p:cNvSpPr/>
              <p:nvPr/>
            </p:nvSpPr>
            <p:spPr>
              <a:xfrm rot="13800000">
                <a:off x="2189860" y="1052234"/>
                <a:ext cx="287823" cy="196921"/>
              </a:xfrm>
              <a:prstGeom prst="rightArrow">
                <a:avLst>
                  <a:gd name="adj1" fmla="val 60000"/>
                  <a:gd name="adj2" fmla="val 50000"/>
                </a:avLst>
              </a:prstGeom>
              <a:solidFill>
                <a:srgbClr val="4BACC6">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28" name="Freccia destra 38"/>
              <p:cNvSpPr/>
              <p:nvPr/>
            </p:nvSpPr>
            <p:spPr>
              <a:xfrm rot="24600000">
                <a:off x="2238385" y="1114245"/>
                <a:ext cx="228747" cy="1181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it-IT" sz="700" kern="1200">
                  <a:solidFill>
                    <a:sysClr val="window" lastClr="FFFFFF"/>
                  </a:solidFill>
                  <a:latin typeface="Calibri"/>
                  <a:ea typeface="+mn-ea"/>
                  <a:cs typeface="+mn-cs"/>
                </a:endParaRPr>
              </a:p>
            </p:txBody>
          </p:sp>
        </p:grpSp>
        <p:grpSp>
          <p:nvGrpSpPr>
            <p:cNvPr id="24" name="Gruppo 23"/>
            <p:cNvGrpSpPr/>
            <p:nvPr/>
          </p:nvGrpSpPr>
          <p:grpSpPr>
            <a:xfrm>
              <a:off x="2312495" y="3244266"/>
              <a:ext cx="715829" cy="715829"/>
              <a:chOff x="1566020" y="304356"/>
              <a:chExt cx="715829" cy="715829"/>
            </a:xfrm>
          </p:grpSpPr>
          <p:sp>
            <p:nvSpPr>
              <p:cNvPr id="25" name="Ovale 24"/>
              <p:cNvSpPr/>
              <p:nvPr/>
            </p:nvSpPr>
            <p:spPr>
              <a:xfrm>
                <a:off x="1566020" y="304356"/>
                <a:ext cx="715829" cy="715829"/>
              </a:xfrm>
              <a:prstGeom prst="ellips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vale 40"/>
              <p:cNvSpPr/>
              <p:nvPr/>
            </p:nvSpPr>
            <p:spPr>
              <a:xfrm>
                <a:off x="1670851" y="409187"/>
                <a:ext cx="506167" cy="506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elaborazione</a:t>
                </a:r>
              </a:p>
              <a:p>
                <a:pPr lvl="0" algn="ctr" defTabSz="311150">
                  <a:lnSpc>
                    <a:spcPct val="90000"/>
                  </a:lnSpc>
                  <a:spcBef>
                    <a:spcPct val="0"/>
                  </a:spcBef>
                  <a:spcAft>
                    <a:spcPct val="35000"/>
                  </a:spcAft>
                </a:pPr>
                <a:r>
                  <a:rPr lang="it-IT" sz="700" kern="1200">
                    <a:solidFill>
                      <a:sysClr val="window" lastClr="FFFFFF"/>
                    </a:solidFill>
                    <a:latin typeface="Calibri"/>
                    <a:ea typeface="+mn-ea"/>
                    <a:cs typeface="+mn-cs"/>
                  </a:rPr>
                  <a:t>NN</a:t>
                </a:r>
              </a:p>
            </p:txBody>
          </p:sp>
        </p:grpSp>
      </p:grpSp>
    </p:spTree>
    <p:extLst>
      <p:ext uri="{BB962C8B-B14F-4D97-AF65-F5344CB8AC3E}">
        <p14:creationId xmlns:p14="http://schemas.microsoft.com/office/powerpoint/2010/main" xmlns="" val="27882076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Rettangolo arrotondato 3"/>
          <p:cNvSpPr/>
          <p:nvPr/>
        </p:nvSpPr>
        <p:spPr>
          <a:xfrm>
            <a:off x="226116" y="265469"/>
            <a:ext cx="7403230" cy="18702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L’ALIMENTAZIONE DEI DATI </a:t>
            </a:r>
            <a:r>
              <a:rPr lang="it-IT" dirty="0" smtClean="0"/>
              <a:t>DOVR</a:t>
            </a:r>
            <a:r>
              <a:rPr lang="it-IT" dirty="0"/>
              <a:t>À</a:t>
            </a:r>
            <a:r>
              <a:rPr lang="it-IT" dirty="0" smtClean="0"/>
              <a:t> </a:t>
            </a:r>
            <a:r>
              <a:rPr lang="it-IT" dirty="0"/>
              <a:t>ESSERE </a:t>
            </a:r>
            <a:r>
              <a:rPr lang="it-IT" dirty="0" smtClean="0"/>
              <a:t>CONTINUA.</a:t>
            </a:r>
          </a:p>
          <a:p>
            <a:pPr algn="ctr"/>
            <a:r>
              <a:rPr lang="it-IT" dirty="0" smtClean="0"/>
              <a:t>ARRIVATO IL DATA BASE </a:t>
            </a:r>
            <a:r>
              <a:rPr lang="it-IT" dirty="0"/>
              <a:t>A REGIME SI </a:t>
            </a:r>
            <a:r>
              <a:rPr lang="it-IT" dirty="0" smtClean="0"/>
              <a:t>REALIZZER</a:t>
            </a:r>
            <a:r>
              <a:rPr lang="it-IT" dirty="0"/>
              <a:t>À</a:t>
            </a:r>
            <a:r>
              <a:rPr lang="it-IT" dirty="0" smtClean="0"/>
              <a:t> </a:t>
            </a:r>
            <a:r>
              <a:rPr lang="it-IT" dirty="0"/>
              <a:t>UN PERCORSO </a:t>
            </a:r>
            <a:r>
              <a:rPr lang="it-IT" dirty="0" smtClean="0"/>
              <a:t>VIRTUOSO</a:t>
            </a:r>
            <a:r>
              <a:rPr lang="it-IT" dirty="0"/>
              <a:t>,</a:t>
            </a:r>
            <a:r>
              <a:rPr lang="it-IT" dirty="0" smtClean="0"/>
              <a:t> SEMPRE </a:t>
            </a:r>
            <a:r>
              <a:rPr lang="it-IT" dirty="0"/>
              <a:t>AGGIORNATO E IN GRADO DI FORNIRE DATI </a:t>
            </a:r>
            <a:r>
              <a:rPr lang="it-IT" dirty="0" smtClean="0"/>
              <a:t>CON CONTINUITÀ</a:t>
            </a:r>
            <a:endParaRPr lang="it-IT" b="1" dirty="0">
              <a:solidFill>
                <a:srgbClr val="000090"/>
              </a:solidFill>
              <a:latin typeface="Times New Roman"/>
              <a:cs typeface="Times New Roman"/>
            </a:endParaRPr>
          </a:p>
        </p:txBody>
      </p:sp>
      <p:grpSp>
        <p:nvGrpSpPr>
          <p:cNvPr id="3" name="Gruppo 2"/>
          <p:cNvGrpSpPr/>
          <p:nvPr/>
        </p:nvGrpSpPr>
        <p:grpSpPr>
          <a:xfrm>
            <a:off x="2436094" y="2705514"/>
            <a:ext cx="4056080" cy="3216962"/>
            <a:chOff x="2543960" y="1820519"/>
            <a:chExt cx="4056080" cy="3216962"/>
          </a:xfrm>
        </p:grpSpPr>
        <p:sp>
          <p:nvSpPr>
            <p:cNvPr id="76" name="Freccia ad arco 75"/>
            <p:cNvSpPr/>
            <p:nvPr/>
          </p:nvSpPr>
          <p:spPr>
            <a:xfrm>
              <a:off x="2971727" y="1820519"/>
              <a:ext cx="3200546" cy="3200546"/>
            </a:xfrm>
            <a:prstGeom prst="circularArrow">
              <a:avLst>
                <a:gd name="adj1" fmla="val 5544"/>
                <a:gd name="adj2" fmla="val 330680"/>
                <a:gd name="adj3" fmla="val 13835513"/>
                <a:gd name="adj4" fmla="val 17349805"/>
                <a:gd name="adj5" fmla="val 5757"/>
              </a:avLst>
            </a:prstGeom>
            <a:solidFill>
              <a:srgbClr val="1F497D">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sp>
        <p:grpSp>
          <p:nvGrpSpPr>
            <p:cNvPr id="77" name="Gruppo 76"/>
            <p:cNvGrpSpPr/>
            <p:nvPr/>
          </p:nvGrpSpPr>
          <p:grpSpPr>
            <a:xfrm>
              <a:off x="3841999" y="1838464"/>
              <a:ext cx="1460003" cy="730001"/>
              <a:chOff x="2013198" y="691"/>
              <a:chExt cx="1460003" cy="730001"/>
            </a:xfrm>
          </p:grpSpPr>
          <p:sp>
            <p:nvSpPr>
              <p:cNvPr id="90" name="Rettangolo arrotondato 89"/>
              <p:cNvSpPr/>
              <p:nvPr/>
            </p:nvSpPr>
            <p:spPr>
              <a:xfrm>
                <a:off x="2013198" y="691"/>
                <a:ext cx="1460003" cy="730001"/>
              </a:xfrm>
              <a:prstGeom prst="round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91" name="Rettangolo 90"/>
              <p:cNvSpPr/>
              <p:nvPr/>
            </p:nvSpPr>
            <p:spPr>
              <a:xfrm>
                <a:off x="2048834" y="36327"/>
                <a:ext cx="1388731" cy="658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t-IT" sz="1500" kern="1200">
                    <a:solidFill>
                      <a:sysClr val="window" lastClr="FFFFFF"/>
                    </a:solidFill>
                    <a:latin typeface="Calibri"/>
                    <a:ea typeface="+mn-ea"/>
                    <a:cs typeface="+mn-cs"/>
                  </a:rPr>
                  <a:t>DATABASE</a:t>
                </a:r>
              </a:p>
            </p:txBody>
          </p:sp>
        </p:grpSp>
        <p:grpSp>
          <p:nvGrpSpPr>
            <p:cNvPr id="78" name="Gruppo 77"/>
            <p:cNvGrpSpPr/>
            <p:nvPr/>
          </p:nvGrpSpPr>
          <p:grpSpPr>
            <a:xfrm>
              <a:off x="5140037" y="2781544"/>
              <a:ext cx="1460003" cy="730001"/>
              <a:chOff x="3311236" y="943771"/>
              <a:chExt cx="1460003" cy="730001"/>
            </a:xfrm>
          </p:grpSpPr>
          <p:sp>
            <p:nvSpPr>
              <p:cNvPr id="88" name="Rettangolo arrotondato 87"/>
              <p:cNvSpPr/>
              <p:nvPr/>
            </p:nvSpPr>
            <p:spPr>
              <a:xfrm>
                <a:off x="3311236" y="943771"/>
                <a:ext cx="1460003" cy="730001"/>
              </a:xfrm>
              <a:prstGeom prst="round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89" name="Rettangolo 88"/>
              <p:cNvSpPr/>
              <p:nvPr/>
            </p:nvSpPr>
            <p:spPr>
              <a:xfrm>
                <a:off x="3346872" y="979407"/>
                <a:ext cx="1388731" cy="658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t-IT" sz="1500" kern="1200">
                    <a:solidFill>
                      <a:sysClr val="window" lastClr="FFFFFF"/>
                    </a:solidFill>
                    <a:latin typeface="Calibri"/>
                    <a:ea typeface="+mn-ea"/>
                    <a:cs typeface="+mn-cs"/>
                  </a:rPr>
                  <a:t>INSERIMENTO DATI</a:t>
                </a:r>
              </a:p>
            </p:txBody>
          </p:sp>
        </p:grpSp>
        <p:grpSp>
          <p:nvGrpSpPr>
            <p:cNvPr id="79" name="Gruppo 78"/>
            <p:cNvGrpSpPr/>
            <p:nvPr/>
          </p:nvGrpSpPr>
          <p:grpSpPr>
            <a:xfrm>
              <a:off x="4644230" y="4307480"/>
              <a:ext cx="1460003" cy="730001"/>
              <a:chOff x="2815429" y="2469707"/>
              <a:chExt cx="1460003" cy="730001"/>
            </a:xfrm>
          </p:grpSpPr>
          <p:sp>
            <p:nvSpPr>
              <p:cNvPr id="86" name="Rettangolo arrotondato 85"/>
              <p:cNvSpPr/>
              <p:nvPr/>
            </p:nvSpPr>
            <p:spPr>
              <a:xfrm>
                <a:off x="2815429" y="2469707"/>
                <a:ext cx="1460003" cy="730001"/>
              </a:xfrm>
              <a:prstGeom prst="round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87" name="Rettangolo 86"/>
              <p:cNvSpPr/>
              <p:nvPr/>
            </p:nvSpPr>
            <p:spPr>
              <a:xfrm>
                <a:off x="2851065" y="2505343"/>
                <a:ext cx="1388731" cy="658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t-IT" sz="1500" kern="1200">
                    <a:solidFill>
                      <a:sysClr val="window" lastClr="FFFFFF"/>
                    </a:solidFill>
                    <a:latin typeface="Calibri"/>
                    <a:ea typeface="+mn-ea"/>
                    <a:cs typeface="+mn-cs"/>
                  </a:rPr>
                  <a:t>ELABORAZIONE DATI</a:t>
                </a:r>
              </a:p>
            </p:txBody>
          </p:sp>
        </p:grpSp>
        <p:grpSp>
          <p:nvGrpSpPr>
            <p:cNvPr id="80" name="Gruppo 79"/>
            <p:cNvGrpSpPr/>
            <p:nvPr/>
          </p:nvGrpSpPr>
          <p:grpSpPr>
            <a:xfrm>
              <a:off x="3039767" y="4307480"/>
              <a:ext cx="1460003" cy="730001"/>
              <a:chOff x="1210966" y="2469707"/>
              <a:chExt cx="1460003" cy="730001"/>
            </a:xfrm>
          </p:grpSpPr>
          <p:sp>
            <p:nvSpPr>
              <p:cNvPr id="84" name="Rettangolo arrotondato 83"/>
              <p:cNvSpPr/>
              <p:nvPr/>
            </p:nvSpPr>
            <p:spPr>
              <a:xfrm>
                <a:off x="1210966" y="2469707"/>
                <a:ext cx="1460003" cy="730001"/>
              </a:xfrm>
              <a:prstGeom prst="round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85" name="Rettangolo 84"/>
              <p:cNvSpPr/>
              <p:nvPr/>
            </p:nvSpPr>
            <p:spPr>
              <a:xfrm>
                <a:off x="1246602" y="2505343"/>
                <a:ext cx="1388731" cy="658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t-IT" sz="1500" kern="1200">
                    <a:solidFill>
                      <a:sysClr val="window" lastClr="FFFFFF"/>
                    </a:solidFill>
                    <a:latin typeface="Calibri"/>
                    <a:ea typeface="+mn-ea"/>
                    <a:cs typeface="+mn-cs"/>
                  </a:rPr>
                  <a:t>LETTURA DATI</a:t>
                </a:r>
              </a:p>
            </p:txBody>
          </p:sp>
        </p:grpSp>
        <p:grpSp>
          <p:nvGrpSpPr>
            <p:cNvPr id="81" name="Gruppo 80"/>
            <p:cNvGrpSpPr/>
            <p:nvPr/>
          </p:nvGrpSpPr>
          <p:grpSpPr>
            <a:xfrm>
              <a:off x="2543960" y="2781544"/>
              <a:ext cx="1460003" cy="730001"/>
              <a:chOff x="715159" y="943771"/>
              <a:chExt cx="1460003" cy="730001"/>
            </a:xfrm>
          </p:grpSpPr>
          <p:sp>
            <p:nvSpPr>
              <p:cNvPr id="82" name="Rettangolo arrotondato 81"/>
              <p:cNvSpPr/>
              <p:nvPr/>
            </p:nvSpPr>
            <p:spPr>
              <a:xfrm>
                <a:off x="715159" y="943771"/>
                <a:ext cx="1460003" cy="730001"/>
              </a:xfrm>
              <a:prstGeom prst="round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83" name="Rettangolo 82"/>
              <p:cNvSpPr/>
              <p:nvPr/>
            </p:nvSpPr>
            <p:spPr>
              <a:xfrm>
                <a:off x="750795" y="979407"/>
                <a:ext cx="1388731" cy="658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t-IT" sz="1500" kern="1200">
                    <a:solidFill>
                      <a:sysClr val="window" lastClr="FFFFFF"/>
                    </a:solidFill>
                    <a:latin typeface="Calibri"/>
                    <a:ea typeface="+mn-ea"/>
                    <a:cs typeface="+mn-cs"/>
                  </a:rPr>
                  <a:t>INDUTTIVE LEARNING</a:t>
                </a:r>
              </a:p>
            </p:txBody>
          </p:sp>
        </p:grpSp>
      </p:grpSp>
    </p:spTree>
    <p:extLst>
      <p:ext uri="{BB962C8B-B14F-4D97-AF65-F5344CB8AC3E}">
        <p14:creationId xmlns:p14="http://schemas.microsoft.com/office/powerpoint/2010/main" xmlns="" val="9189534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4" name="Rettangolo arrotondato 3"/>
          <p:cNvSpPr/>
          <p:nvPr/>
        </p:nvSpPr>
        <p:spPr>
          <a:xfrm>
            <a:off x="404074" y="693794"/>
            <a:ext cx="3612596" cy="21160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NELLA PROGETTAZIONE DEI DATABASE  SI DOVRA’ NECESSARIAMENTE  TENER CONTO DI DATI SPECIFICI NON SOLO ALLA DISCIPLINA MA ANCHE ALLA SINGOLA </a:t>
            </a:r>
            <a:r>
              <a:rPr lang="it-IT" dirty="0" smtClean="0"/>
              <a:t>SPECIALITÀ.</a:t>
            </a:r>
            <a:endParaRPr lang="it-IT" b="1" dirty="0">
              <a:solidFill>
                <a:srgbClr val="000090"/>
              </a:solidFill>
              <a:latin typeface="Times New Roman"/>
              <a:cs typeface="Times New Roman"/>
            </a:endParaRPr>
          </a:p>
        </p:txBody>
      </p:sp>
      <p:grpSp>
        <p:nvGrpSpPr>
          <p:cNvPr id="2" name="Gruppo 1"/>
          <p:cNvGrpSpPr/>
          <p:nvPr/>
        </p:nvGrpSpPr>
        <p:grpSpPr>
          <a:xfrm>
            <a:off x="4502550" y="888712"/>
            <a:ext cx="3674229" cy="5186443"/>
            <a:chOff x="5554934" y="2738561"/>
            <a:chExt cx="2565321" cy="3195819"/>
          </a:xfrm>
        </p:grpSpPr>
        <p:grpSp>
          <p:nvGrpSpPr>
            <p:cNvPr id="20" name="Gruppo 19"/>
            <p:cNvGrpSpPr/>
            <p:nvPr/>
          </p:nvGrpSpPr>
          <p:grpSpPr>
            <a:xfrm>
              <a:off x="5554934" y="2738561"/>
              <a:ext cx="712589" cy="712589"/>
              <a:chOff x="1460539" y="2290"/>
              <a:chExt cx="712589" cy="712589"/>
            </a:xfrm>
          </p:grpSpPr>
          <p:sp>
            <p:nvSpPr>
              <p:cNvPr id="39" name="Ovale 38"/>
              <p:cNvSpPr/>
              <p:nvPr/>
            </p:nvSpPr>
            <p:spPr>
              <a:xfrm>
                <a:off x="1460539" y="2290"/>
                <a:ext cx="712589" cy="712589"/>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0" name="Ovale 4"/>
              <p:cNvSpPr/>
              <p:nvPr/>
            </p:nvSpPr>
            <p:spPr>
              <a:xfrm>
                <a:off x="1564895" y="106646"/>
                <a:ext cx="503877" cy="5038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it-IT" sz="1400" kern="1200">
                    <a:solidFill>
                      <a:sysClr val="window" lastClr="FFFFFF"/>
                    </a:solidFill>
                    <a:latin typeface="Times New Roman"/>
                    <a:ea typeface="+mn-ea"/>
                    <a:cs typeface="Times New Roman"/>
                  </a:rPr>
                  <a:t>funzionamento</a:t>
                </a:r>
              </a:p>
              <a:p>
                <a:pPr lvl="0" algn="ctr" defTabSz="266700">
                  <a:lnSpc>
                    <a:spcPct val="90000"/>
                  </a:lnSpc>
                  <a:spcBef>
                    <a:spcPct val="0"/>
                  </a:spcBef>
                  <a:spcAft>
                    <a:spcPct val="35000"/>
                  </a:spcAft>
                </a:pPr>
                <a:r>
                  <a:rPr lang="it-IT" sz="1400" kern="1200">
                    <a:solidFill>
                      <a:sysClr val="window" lastClr="FFFFFF"/>
                    </a:solidFill>
                    <a:latin typeface="Times New Roman"/>
                    <a:ea typeface="+mn-ea"/>
                    <a:cs typeface="Times New Roman"/>
                  </a:rPr>
                  <a:t>generale</a:t>
                </a:r>
              </a:p>
            </p:txBody>
          </p:sp>
        </p:grpSp>
        <p:grpSp>
          <p:nvGrpSpPr>
            <p:cNvPr id="21" name="Gruppo 20"/>
            <p:cNvGrpSpPr/>
            <p:nvPr/>
          </p:nvGrpSpPr>
          <p:grpSpPr>
            <a:xfrm>
              <a:off x="5704578" y="3509012"/>
              <a:ext cx="413301" cy="413301"/>
              <a:chOff x="1610183" y="772741"/>
              <a:chExt cx="413301" cy="413301"/>
            </a:xfrm>
          </p:grpSpPr>
          <p:sp>
            <p:nvSpPr>
              <p:cNvPr id="37" name="Più 36"/>
              <p:cNvSpPr/>
              <p:nvPr/>
            </p:nvSpPr>
            <p:spPr>
              <a:xfrm>
                <a:off x="1610183" y="772741"/>
                <a:ext cx="413301" cy="413301"/>
              </a:xfrm>
              <a:prstGeom prst="mathPlus">
                <a:avLst/>
              </a:prstGeom>
              <a:solidFill>
                <a:srgbClr val="C0504D">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38" name="Più 6"/>
              <p:cNvSpPr/>
              <p:nvPr/>
            </p:nvSpPr>
            <p:spPr>
              <a:xfrm>
                <a:off x="1664966" y="930787"/>
                <a:ext cx="303735" cy="972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it-IT" sz="1400" kern="1200">
                  <a:solidFill>
                    <a:sysClr val="window" lastClr="FFFFFF"/>
                  </a:solidFill>
                  <a:latin typeface="Times New Roman"/>
                  <a:ea typeface="+mn-ea"/>
                  <a:cs typeface="Times New Roman"/>
                </a:endParaRPr>
              </a:p>
            </p:txBody>
          </p:sp>
        </p:grpSp>
        <p:grpSp>
          <p:nvGrpSpPr>
            <p:cNvPr id="22" name="Gruppo 21"/>
            <p:cNvGrpSpPr/>
            <p:nvPr/>
          </p:nvGrpSpPr>
          <p:grpSpPr>
            <a:xfrm>
              <a:off x="5554934" y="3980176"/>
              <a:ext cx="712589" cy="712589"/>
              <a:chOff x="1460539" y="1243905"/>
              <a:chExt cx="712589" cy="712589"/>
            </a:xfrm>
          </p:grpSpPr>
          <p:sp>
            <p:nvSpPr>
              <p:cNvPr id="35" name="Ovale 34"/>
              <p:cNvSpPr/>
              <p:nvPr/>
            </p:nvSpPr>
            <p:spPr>
              <a:xfrm>
                <a:off x="1460539" y="1243905"/>
                <a:ext cx="712589" cy="712589"/>
              </a:xfrm>
              <a:prstGeom prst="ellipse">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6" name="Ovale 8"/>
              <p:cNvSpPr/>
              <p:nvPr/>
            </p:nvSpPr>
            <p:spPr>
              <a:xfrm>
                <a:off x="1564895" y="1348261"/>
                <a:ext cx="503877" cy="5038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it-IT" sz="1400" kern="1200">
                    <a:solidFill>
                      <a:sysClr val="window" lastClr="FFFFFF"/>
                    </a:solidFill>
                    <a:latin typeface="Times New Roman"/>
                    <a:ea typeface="+mn-ea"/>
                    <a:cs typeface="Times New Roman"/>
                  </a:rPr>
                  <a:t>dati</a:t>
                </a:r>
              </a:p>
              <a:p>
                <a:pPr lvl="0" algn="ctr" defTabSz="266700">
                  <a:lnSpc>
                    <a:spcPct val="90000"/>
                  </a:lnSpc>
                  <a:spcBef>
                    <a:spcPct val="0"/>
                  </a:spcBef>
                  <a:spcAft>
                    <a:spcPct val="35000"/>
                  </a:spcAft>
                </a:pPr>
                <a:r>
                  <a:rPr lang="it-IT" sz="1400" kern="1200">
                    <a:solidFill>
                      <a:sysClr val="window" lastClr="FFFFFF"/>
                    </a:solidFill>
                    <a:latin typeface="Times New Roman"/>
                    <a:ea typeface="+mn-ea"/>
                    <a:cs typeface="Times New Roman"/>
                  </a:rPr>
                  <a:t>comuni</a:t>
                </a:r>
              </a:p>
            </p:txBody>
          </p:sp>
        </p:grpSp>
        <p:grpSp>
          <p:nvGrpSpPr>
            <p:cNvPr id="23" name="Gruppo 22"/>
            <p:cNvGrpSpPr/>
            <p:nvPr/>
          </p:nvGrpSpPr>
          <p:grpSpPr>
            <a:xfrm>
              <a:off x="5704578" y="4750627"/>
              <a:ext cx="413301" cy="413301"/>
              <a:chOff x="1610183" y="2014356"/>
              <a:chExt cx="413301" cy="413301"/>
            </a:xfrm>
          </p:grpSpPr>
          <p:sp>
            <p:nvSpPr>
              <p:cNvPr id="33" name="Più 32"/>
              <p:cNvSpPr/>
              <p:nvPr/>
            </p:nvSpPr>
            <p:spPr>
              <a:xfrm>
                <a:off x="1610183" y="2014356"/>
                <a:ext cx="413301" cy="413301"/>
              </a:xfrm>
              <a:prstGeom prst="mathPlus">
                <a:avLst/>
              </a:prstGeom>
              <a:solidFill>
                <a:srgbClr val="9BBB59">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34" name="Più 10"/>
              <p:cNvSpPr/>
              <p:nvPr/>
            </p:nvSpPr>
            <p:spPr>
              <a:xfrm>
                <a:off x="1664966" y="2172402"/>
                <a:ext cx="303735" cy="972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it-IT" sz="1400" kern="1200">
                  <a:solidFill>
                    <a:sysClr val="window" lastClr="FFFFFF"/>
                  </a:solidFill>
                  <a:latin typeface="Times New Roman"/>
                  <a:ea typeface="+mn-ea"/>
                  <a:cs typeface="Times New Roman"/>
                </a:endParaRPr>
              </a:p>
            </p:txBody>
          </p:sp>
        </p:grpSp>
        <p:grpSp>
          <p:nvGrpSpPr>
            <p:cNvPr id="24" name="Gruppo 23"/>
            <p:cNvGrpSpPr/>
            <p:nvPr/>
          </p:nvGrpSpPr>
          <p:grpSpPr>
            <a:xfrm>
              <a:off x="5554934" y="5221791"/>
              <a:ext cx="1348855" cy="712589"/>
              <a:chOff x="1460539" y="2485520"/>
              <a:chExt cx="1348855" cy="712589"/>
            </a:xfrm>
          </p:grpSpPr>
          <p:sp>
            <p:nvSpPr>
              <p:cNvPr id="31" name="Ovale 30"/>
              <p:cNvSpPr/>
              <p:nvPr/>
            </p:nvSpPr>
            <p:spPr>
              <a:xfrm>
                <a:off x="1460539" y="2485520"/>
                <a:ext cx="1348855" cy="712589"/>
              </a:xfrm>
              <a:prstGeom prst="ellips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2" name="Ovale 12"/>
              <p:cNvSpPr/>
              <p:nvPr/>
            </p:nvSpPr>
            <p:spPr>
              <a:xfrm>
                <a:off x="1913311" y="2589876"/>
                <a:ext cx="503877" cy="5038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it-IT" sz="1400" kern="1200" dirty="0">
                    <a:solidFill>
                      <a:sysClr val="window" lastClr="FFFFFF"/>
                    </a:solidFill>
                    <a:latin typeface="Times New Roman"/>
                    <a:ea typeface="+mn-ea"/>
                    <a:cs typeface="Times New Roman"/>
                  </a:rPr>
                  <a:t>dati specifici </a:t>
                </a:r>
                <a:r>
                  <a:rPr lang="it-IT" sz="1400" kern="1200" dirty="0" smtClean="0">
                    <a:solidFill>
                      <a:sysClr val="window" lastClr="FFFFFF"/>
                    </a:solidFill>
                    <a:latin typeface="Times New Roman"/>
                    <a:ea typeface="+mn-ea"/>
                    <a:cs typeface="Times New Roman"/>
                  </a:rPr>
                  <a:t>disciplina </a:t>
                </a:r>
                <a:r>
                  <a:rPr lang="it-IT" sz="1400" kern="1200" dirty="0">
                    <a:solidFill>
                      <a:sysClr val="window" lastClr="FFFFFF"/>
                    </a:solidFill>
                    <a:latin typeface="Times New Roman"/>
                    <a:ea typeface="+mn-ea"/>
                    <a:cs typeface="Times New Roman"/>
                  </a:rPr>
                  <a:t>o </a:t>
                </a:r>
                <a:r>
                  <a:rPr lang="it-IT" sz="1400" kern="1200" dirty="0" err="1">
                    <a:solidFill>
                      <a:sysClr val="window" lastClr="FFFFFF"/>
                    </a:solidFill>
                    <a:latin typeface="Times New Roman"/>
                    <a:ea typeface="+mn-ea"/>
                    <a:cs typeface="Times New Roman"/>
                  </a:rPr>
                  <a:t>specialita'</a:t>
                </a:r>
                <a:endParaRPr lang="it-IT" sz="1400" kern="1200" dirty="0">
                  <a:solidFill>
                    <a:sysClr val="window" lastClr="FFFFFF"/>
                  </a:solidFill>
                  <a:latin typeface="Times New Roman"/>
                  <a:ea typeface="+mn-ea"/>
                  <a:cs typeface="Times New Roman"/>
                </a:endParaRPr>
              </a:p>
            </p:txBody>
          </p:sp>
        </p:grpSp>
        <p:grpSp>
          <p:nvGrpSpPr>
            <p:cNvPr id="25" name="Gruppo 24"/>
            <p:cNvGrpSpPr/>
            <p:nvPr/>
          </p:nvGrpSpPr>
          <p:grpSpPr>
            <a:xfrm>
              <a:off x="6374412" y="4203929"/>
              <a:ext cx="226603" cy="265083"/>
              <a:chOff x="2280017" y="1467658"/>
              <a:chExt cx="226603" cy="265083"/>
            </a:xfrm>
          </p:grpSpPr>
          <p:sp>
            <p:nvSpPr>
              <p:cNvPr id="29" name="Freccia destra 28"/>
              <p:cNvSpPr/>
              <p:nvPr/>
            </p:nvSpPr>
            <p:spPr>
              <a:xfrm>
                <a:off x="2280017" y="1467658"/>
                <a:ext cx="226603" cy="265083"/>
              </a:xfrm>
              <a:prstGeom prst="rightArrow">
                <a:avLst>
                  <a:gd name="adj1" fmla="val 60000"/>
                  <a:gd name="adj2" fmla="val 50000"/>
                </a:avLst>
              </a:prstGeom>
              <a:solidFill>
                <a:srgbClr val="8064A2">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30" name="Freccia destra 14"/>
              <p:cNvSpPr/>
              <p:nvPr/>
            </p:nvSpPr>
            <p:spPr>
              <a:xfrm>
                <a:off x="2280017" y="1520675"/>
                <a:ext cx="158622" cy="159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it-IT" sz="1400" kern="1200">
                  <a:solidFill>
                    <a:sysClr val="window" lastClr="FFFFFF"/>
                  </a:solidFill>
                  <a:latin typeface="Times New Roman"/>
                  <a:ea typeface="+mn-ea"/>
                  <a:cs typeface="Times New Roman"/>
                </a:endParaRPr>
              </a:p>
            </p:txBody>
          </p:sp>
        </p:grpSp>
        <p:grpSp>
          <p:nvGrpSpPr>
            <p:cNvPr id="26" name="Gruppo 25"/>
            <p:cNvGrpSpPr/>
            <p:nvPr/>
          </p:nvGrpSpPr>
          <p:grpSpPr>
            <a:xfrm>
              <a:off x="6695077" y="3623881"/>
              <a:ext cx="1425178" cy="1425178"/>
              <a:chOff x="2600682" y="887610"/>
              <a:chExt cx="1425178" cy="1425178"/>
            </a:xfrm>
          </p:grpSpPr>
          <p:sp>
            <p:nvSpPr>
              <p:cNvPr id="27" name="Ovale 26"/>
              <p:cNvSpPr/>
              <p:nvPr/>
            </p:nvSpPr>
            <p:spPr>
              <a:xfrm>
                <a:off x="2600682" y="887610"/>
                <a:ext cx="1425178" cy="1425178"/>
              </a:xfrm>
              <a:prstGeom prst="ellips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8" name="Ovale 16"/>
              <p:cNvSpPr/>
              <p:nvPr/>
            </p:nvSpPr>
            <p:spPr>
              <a:xfrm>
                <a:off x="2809394" y="1096322"/>
                <a:ext cx="1007754" cy="10077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400" kern="1200">
                    <a:solidFill>
                      <a:sysClr val="window" lastClr="FFFFFF"/>
                    </a:solidFill>
                    <a:latin typeface="Times New Roman"/>
                    <a:ea typeface="+mn-ea"/>
                    <a:cs typeface="Times New Roman"/>
                  </a:rPr>
                  <a:t>database</a:t>
                </a:r>
              </a:p>
              <a:p>
                <a:pPr lvl="0" algn="ctr" defTabSz="800100">
                  <a:lnSpc>
                    <a:spcPct val="90000"/>
                  </a:lnSpc>
                  <a:spcBef>
                    <a:spcPct val="0"/>
                  </a:spcBef>
                  <a:spcAft>
                    <a:spcPct val="35000"/>
                  </a:spcAft>
                </a:pPr>
                <a:r>
                  <a:rPr lang="it-IT" sz="1400" kern="1200">
                    <a:solidFill>
                      <a:sysClr val="window" lastClr="FFFFFF"/>
                    </a:solidFill>
                    <a:latin typeface="Times New Roman"/>
                    <a:ea typeface="+mn-ea"/>
                    <a:cs typeface="Times New Roman"/>
                  </a:rPr>
                  <a:t>FEDERALE</a:t>
                </a:r>
              </a:p>
            </p:txBody>
          </p:sp>
        </p:grpSp>
      </p:grpSp>
      <p:sp>
        <p:nvSpPr>
          <p:cNvPr id="5" name="Rettangolo arrotondato 4"/>
          <p:cNvSpPr/>
          <p:nvPr/>
        </p:nvSpPr>
        <p:spPr>
          <a:xfrm>
            <a:off x="404074" y="3890801"/>
            <a:ext cx="3766556" cy="24767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solidFill>
                  <a:srgbClr val="000090"/>
                </a:solidFill>
              </a:rPr>
              <a:t>I </a:t>
            </a:r>
            <a:r>
              <a:rPr lang="it-IT" dirty="0">
                <a:solidFill>
                  <a:srgbClr val="000090"/>
                </a:solidFill>
              </a:rPr>
              <a:t>database rappresentano lo strumento per aumentare la </a:t>
            </a:r>
            <a:r>
              <a:rPr lang="it-IT" dirty="0" smtClean="0">
                <a:solidFill>
                  <a:srgbClr val="000090"/>
                </a:solidFill>
              </a:rPr>
              <a:t>capacità </a:t>
            </a:r>
            <a:r>
              <a:rPr lang="it-IT" dirty="0">
                <a:solidFill>
                  <a:srgbClr val="000090"/>
                </a:solidFill>
              </a:rPr>
              <a:t>di osservazione di fenomeni riguardanti il nostro mondo.</a:t>
            </a:r>
          </a:p>
        </p:txBody>
      </p:sp>
    </p:spTree>
    <p:extLst>
      <p:ext uri="{BB962C8B-B14F-4D97-AF65-F5344CB8AC3E}">
        <p14:creationId xmlns:p14="http://schemas.microsoft.com/office/powerpoint/2010/main" xmlns="" val="26260746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3" name="Fumetto 4 2"/>
          <p:cNvSpPr/>
          <p:nvPr/>
        </p:nvSpPr>
        <p:spPr>
          <a:xfrm>
            <a:off x="230899" y="173163"/>
            <a:ext cx="8658749" cy="5050605"/>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rgbClr val="000090"/>
              </a:solidFill>
            </a:endParaRPr>
          </a:p>
          <a:p>
            <a:pPr algn="ctr"/>
            <a:r>
              <a:rPr lang="it-IT" dirty="0">
                <a:solidFill>
                  <a:srgbClr val="000090"/>
                </a:solidFill>
              </a:rPr>
              <a:t>Per concludere, </a:t>
            </a:r>
            <a:r>
              <a:rPr lang="it-IT" dirty="0" smtClean="0">
                <a:solidFill>
                  <a:srgbClr val="000090"/>
                </a:solidFill>
              </a:rPr>
              <a:t>è </a:t>
            </a:r>
            <a:r>
              <a:rPr lang="it-IT" dirty="0">
                <a:solidFill>
                  <a:srgbClr val="000090"/>
                </a:solidFill>
              </a:rPr>
              <a:t>fuori discussione che, anche se non potranno mai sostituire “l’occhio del tecnico” o le qualità dell’atleta o anche la lungimiranza di un dirigente , di sicuro li potranno aiutare molto nelle loro scelte.</a:t>
            </a:r>
          </a:p>
          <a:p>
            <a:pPr algn="ctr"/>
            <a:r>
              <a:rPr lang="it-IT" dirty="0">
                <a:solidFill>
                  <a:srgbClr val="000090"/>
                </a:solidFill>
              </a:rPr>
              <a:t>Sono la nostra lente d’ingrandimento, il nostro microscopio, il nostro telescopio, la nostra </a:t>
            </a:r>
            <a:r>
              <a:rPr lang="it-IT" dirty="0" err="1">
                <a:solidFill>
                  <a:srgbClr val="000090"/>
                </a:solidFill>
              </a:rPr>
              <a:t>slowmotion</a:t>
            </a:r>
            <a:r>
              <a:rPr lang="it-IT" dirty="0">
                <a:solidFill>
                  <a:srgbClr val="000090"/>
                </a:solidFill>
              </a:rPr>
              <a:t>, il nostro sonar, il nostro radar, il nostro visore notturno, il nostro navigatore satellitare, ma anche la nostra fonte di informazioni, con una capacità di memoria quasi illimitata, che opportunamente utilizzata non solo ci permette di verificare i percorsi in atto, ma anche di modificarne la rotta  grazie ad una visione di possibili scenari futuri.</a:t>
            </a:r>
            <a:endParaRPr lang="it-IT" dirty="0" smtClean="0">
              <a:solidFill>
                <a:srgbClr val="000090"/>
              </a:solidFill>
            </a:endParaRPr>
          </a:p>
        </p:txBody>
      </p:sp>
      <p:pic>
        <p:nvPicPr>
          <p:cNvPr id="41" name="Immagine 40" descr="ttps://donnaweb.net/wp-content/uploads/2012/12/punto-interrogativo.gif"/>
          <p:cNvPicPr/>
          <p:nvPr/>
        </p:nvPicPr>
        <p:blipFill>
          <a:blip r:embed="rId3">
            <a:extLst>
              <a:ext uri="{28A0092B-C50C-407E-A947-70E740481C1C}">
                <a14:useLocalDpi xmlns:a14="http://schemas.microsoft.com/office/drawing/2010/main" xmlns="" val="0"/>
              </a:ext>
            </a:extLst>
          </a:blip>
          <a:srcRect/>
          <a:stretch>
            <a:fillRect/>
          </a:stretch>
        </p:blipFill>
        <p:spPr bwMode="auto">
          <a:xfrm>
            <a:off x="6793176" y="4367153"/>
            <a:ext cx="1370330" cy="1713230"/>
          </a:xfrm>
          <a:prstGeom prst="rect">
            <a:avLst/>
          </a:prstGeom>
          <a:noFill/>
          <a:ln>
            <a:noFill/>
          </a:ln>
        </p:spPr>
      </p:pic>
      <p:sp>
        <p:nvSpPr>
          <p:cNvPr id="6" name="Rettangolo 5"/>
          <p:cNvSpPr/>
          <p:nvPr/>
        </p:nvSpPr>
        <p:spPr>
          <a:xfrm>
            <a:off x="5570462" y="6080383"/>
            <a:ext cx="3319186" cy="5864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b="1" dirty="0" smtClean="0">
                <a:solidFill>
                  <a:srgbClr val="FF0000"/>
                </a:solidFill>
              </a:rPr>
              <a:t>Possiamo farne a meno? </a:t>
            </a:r>
            <a:endParaRPr lang="it-IT" b="1" dirty="0">
              <a:solidFill>
                <a:srgbClr val="FF0000"/>
              </a:solidFill>
            </a:endParaRPr>
          </a:p>
        </p:txBody>
      </p:sp>
    </p:spTree>
    <p:extLst>
      <p:ext uri="{BB962C8B-B14F-4D97-AF65-F5344CB8AC3E}">
        <p14:creationId xmlns:p14="http://schemas.microsoft.com/office/powerpoint/2010/main" xmlns="" val="267343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928812"/>
          </a:xfrm>
        </p:spPr>
        <p:txBody>
          <a:bodyPr/>
          <a:lstStyle/>
          <a:p>
            <a:r>
              <a:rPr lang="it-IT" sz="2000" b="1" dirty="0" smtClean="0"/>
              <a:t>L’Osservatorio AONI pubblica i suoi elaborati su</a:t>
            </a:r>
            <a:br>
              <a:rPr lang="it-IT" sz="2000" b="1" dirty="0" smtClean="0"/>
            </a:br>
            <a:r>
              <a:rPr lang="it-IT" sz="2000" b="1" dirty="0" err="1" smtClean="0"/>
              <a:t>https</a:t>
            </a:r>
            <a:r>
              <a:rPr lang="it-IT" sz="2000" b="1" dirty="0" smtClean="0"/>
              <a:t>://</a:t>
            </a:r>
            <a:r>
              <a:rPr lang="it-IT" sz="2000" b="1" dirty="0" err="1" smtClean="0"/>
              <a:t>rivistaaccademiamds.wordpress.com</a:t>
            </a:r>
            <a:r>
              <a:rPr lang="it-IT" sz="2000" b="1" dirty="0" smtClean="0"/>
              <a:t>/</a:t>
            </a:r>
            <a:endParaRPr lang="it-IT" sz="2000" b="1" dirty="0"/>
          </a:p>
        </p:txBody>
      </p:sp>
      <p:pic>
        <p:nvPicPr>
          <p:cNvPr id="6" name="Immagine 5"/>
          <p:cNvPicPr>
            <a:picLocks noChangeAspect="1"/>
          </p:cNvPicPr>
          <p:nvPr/>
        </p:nvPicPr>
        <p:blipFill>
          <a:blip r:embed="rId2"/>
          <a:stretch>
            <a:fillRect/>
          </a:stretch>
        </p:blipFill>
        <p:spPr>
          <a:xfrm>
            <a:off x="2965450" y="2823940"/>
            <a:ext cx="3213100" cy="24511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Perché </a:t>
            </a:r>
            <a:r>
              <a:rPr lang="it-IT" dirty="0"/>
              <a:t>p</a:t>
            </a:r>
            <a:r>
              <a:rPr lang="it-IT" dirty="0" smtClean="0"/>
              <a:t>esare le medaglie?</a:t>
            </a:r>
            <a:endParaRPr lang="it-IT" dirty="0"/>
          </a:p>
        </p:txBody>
      </p:sp>
      <p:sp>
        <p:nvSpPr>
          <p:cNvPr id="4" name="Segnaposto contenuto 2"/>
          <p:cNvSpPr txBox="1">
            <a:spLocks/>
          </p:cNvSpPr>
          <p:nvPr/>
        </p:nvSpPr>
        <p:spPr>
          <a:xfrm>
            <a:off x="512419" y="1459056"/>
            <a:ext cx="8174381" cy="17576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it-IT" dirty="0" smtClean="0"/>
              <a:t>Detto con altre parole, si può pianificare, ad anni di distanza, l’ottimizzazione del medagliere olimpico?</a:t>
            </a:r>
          </a:p>
        </p:txBody>
      </p:sp>
      <p:pic>
        <p:nvPicPr>
          <p:cNvPr id="6" name="Segnaposto contenuto 7" descr="atl.pdf"/>
          <p:cNvPicPr>
            <a:picLocks noGrp="1" noChangeAspect="1"/>
          </p:cNvPicPr>
          <p:nvPr>
            <p:ph idx="1"/>
          </p:nvPr>
        </p:nvPicPr>
        <p:blipFill>
          <a:blip r:embed="rId3"/>
          <a:srcRect l="-9625" r="-9625"/>
          <a:stretch>
            <a:fillRect/>
          </a:stretch>
        </p:blipFill>
        <p:spPr>
          <a:xfrm>
            <a:off x="2598556" y="2790307"/>
            <a:ext cx="6692121" cy="3898694"/>
          </a:xfrm>
        </p:spPr>
      </p:pic>
      <p:sp>
        <p:nvSpPr>
          <p:cNvPr id="7" name="Ovale 6"/>
          <p:cNvSpPr/>
          <p:nvPr/>
        </p:nvSpPr>
        <p:spPr>
          <a:xfrm>
            <a:off x="457200" y="3340989"/>
            <a:ext cx="2510847" cy="29820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latin typeface="Times New Roman"/>
                <a:cs typeface="Times New Roman"/>
              </a:rPr>
              <a:t>La Gran Bretagna non ha mai avuto una spiccata vocazione per gli sport della neve e del ghiaccio, eppure …….</a:t>
            </a:r>
            <a:endParaRPr lang="it-IT" dirty="0">
              <a:latin typeface="Times New Roman"/>
              <a:cs typeface="Times New Roman"/>
            </a:endParaRPr>
          </a:p>
        </p:txBody>
      </p:sp>
    </p:spTree>
    <p:extLst>
      <p:ext uri="{BB962C8B-B14F-4D97-AF65-F5344CB8AC3E}">
        <p14:creationId xmlns:p14="http://schemas.microsoft.com/office/powerpoint/2010/main" xmlns="" val="409467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717853" y="704092"/>
            <a:ext cx="7804928" cy="4904582"/>
          </a:xfrm>
        </p:spPr>
        <p:txBody>
          <a:bodyPr>
            <a:normAutofit fontScale="85000" lnSpcReduction="20000"/>
          </a:bodyPr>
          <a:lstStyle/>
          <a:p>
            <a:pPr marL="0" indent="0">
              <a:buNone/>
            </a:pPr>
            <a:r>
              <a:rPr lang="it-IT" dirty="0"/>
              <a:t>Iniziamo con il porci alcune domande per stabilire </a:t>
            </a:r>
            <a:r>
              <a:rPr lang="it-IT" dirty="0" smtClean="0"/>
              <a:t>le </a:t>
            </a:r>
            <a:r>
              <a:rPr lang="it-IT" dirty="0"/>
              <a:t>variabili </a:t>
            </a:r>
            <a:r>
              <a:rPr lang="it-IT" dirty="0" smtClean="0"/>
              <a:t>necessarie allo </a:t>
            </a:r>
            <a:r>
              <a:rPr lang="it-IT" dirty="0"/>
              <a:t>sviluppo di questa analisi:</a:t>
            </a:r>
          </a:p>
          <a:p>
            <a:pPr lvl="0"/>
            <a:r>
              <a:rPr lang="it-IT" dirty="0"/>
              <a:t>Quanti sono i praticanti di uno sport a livello mondiale?</a:t>
            </a:r>
          </a:p>
          <a:p>
            <a:pPr lvl="0"/>
            <a:r>
              <a:rPr lang="it-IT" dirty="0"/>
              <a:t>In quanti continenti e in quanti paesi si pratica uno sport?</a:t>
            </a:r>
          </a:p>
          <a:p>
            <a:pPr lvl="0"/>
            <a:r>
              <a:rPr lang="it-IT" dirty="0"/>
              <a:t>Quanti sono e con quale metodo vengono selezionati gli aventi diritto a partecipare?</a:t>
            </a:r>
          </a:p>
          <a:p>
            <a:pPr lvl="0"/>
            <a:r>
              <a:rPr lang="it-IT" dirty="0"/>
              <a:t>Com’è articolato il Torneo Olimpico?</a:t>
            </a:r>
          </a:p>
          <a:p>
            <a:pPr lvl="0"/>
            <a:r>
              <a:rPr lang="it-IT" dirty="0"/>
              <a:t>Quanto incidono o possono incidere le prestazioni degli avversari?</a:t>
            </a:r>
          </a:p>
          <a:p>
            <a:pPr lvl="0"/>
            <a:r>
              <a:rPr lang="it-IT" dirty="0"/>
              <a:t>Quanto incidono o possono incidere </a:t>
            </a:r>
            <a:r>
              <a:rPr lang="it-IT" dirty="0" smtClean="0"/>
              <a:t>le cosiddette </a:t>
            </a:r>
            <a:r>
              <a:rPr lang="it-IT" dirty="0"/>
              <a:t>variabili “ambientali”</a:t>
            </a:r>
            <a:r>
              <a:rPr lang="it-IT" dirty="0" smtClean="0"/>
              <a:t>?</a:t>
            </a:r>
            <a:endParaRPr lang="it-IT" dirty="0"/>
          </a:p>
        </p:txBody>
      </p:sp>
      <p:sp>
        <p:nvSpPr>
          <p:cNvPr id="2" name="Rettangolo arrotondato 1"/>
          <p:cNvSpPr/>
          <p:nvPr/>
        </p:nvSpPr>
        <p:spPr>
          <a:xfrm>
            <a:off x="3313169" y="5756992"/>
            <a:ext cx="5209612" cy="8145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latin typeface="Times New Roman"/>
                <a:cs typeface="Times New Roman"/>
              </a:rPr>
              <a:t>Le domande servono a stabilire DOVE sarà più probabile l’ottenimento di un podio e dove invece incontreremo maggiori difficoltà.</a:t>
            </a:r>
            <a:endParaRPr lang="it-IT"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717853" y="704092"/>
            <a:ext cx="7804928" cy="4904582"/>
          </a:xfrm>
        </p:spPr>
        <p:txBody>
          <a:bodyPr>
            <a:normAutofit fontScale="92500" lnSpcReduction="20000"/>
          </a:bodyPr>
          <a:lstStyle/>
          <a:p>
            <a:pPr marL="0" indent="0" algn="just">
              <a:buNone/>
            </a:pPr>
            <a:r>
              <a:rPr lang="it-IT" dirty="0" smtClean="0"/>
              <a:t>La classificazione degli sport del programma olimpico fatta dal CIO è sicuramente un risultato soddisfacente, soprattutto dal punto di vista economico, ai fini della parametrazione dei dividendi della quota di diritti televisivi riservata alle Federazioni Sportive Internazionali e ne terremo conto ponendola tra gli elementi per determinare il peso. </a:t>
            </a:r>
          </a:p>
          <a:p>
            <a:pPr marL="0" indent="0" algn="just">
              <a:buNone/>
            </a:pPr>
            <a:r>
              <a:rPr lang="it-IT" dirty="0" smtClean="0"/>
              <a:t>Noi, invece, sfrutteremo questi ed altri elementi del metodo di classificazione per calcolare le possibilità che il nostro atleta possa vincere una medaglia.</a:t>
            </a:r>
            <a:endParaRPr lang="it-IT" dirty="0"/>
          </a:p>
        </p:txBody>
      </p:sp>
      <p:sp>
        <p:nvSpPr>
          <p:cNvPr id="2" name="Rettangolo arrotondato 1"/>
          <p:cNvSpPr/>
          <p:nvPr/>
        </p:nvSpPr>
        <p:spPr>
          <a:xfrm>
            <a:off x="3313169" y="5094318"/>
            <a:ext cx="5209612" cy="147721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latin typeface="Times New Roman"/>
                <a:cs typeface="Times New Roman"/>
              </a:rPr>
              <a:t>Se non abbiamo una posizione di netta superiorità conviene investire DOVE l’ottenimento di un podio incontra meno difficoltà.</a:t>
            </a:r>
            <a:endParaRPr lang="it-IT" dirty="0">
              <a:latin typeface="Times New Roman"/>
              <a:cs typeface="Times New Roman"/>
            </a:endParaRPr>
          </a:p>
        </p:txBody>
      </p:sp>
    </p:spTree>
    <p:extLst>
      <p:ext uri="{BB962C8B-B14F-4D97-AF65-F5344CB8AC3E}">
        <p14:creationId xmlns:p14="http://schemas.microsoft.com/office/powerpoint/2010/main" xmlns="" val="213698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717853" y="289912"/>
            <a:ext cx="7804928" cy="1270128"/>
          </a:xfrm>
        </p:spPr>
        <p:txBody>
          <a:bodyPr>
            <a:normAutofit/>
          </a:bodyPr>
          <a:lstStyle/>
          <a:p>
            <a:pPr marL="0" indent="0" algn="just">
              <a:buNone/>
            </a:pPr>
            <a:r>
              <a:rPr lang="it-IT" dirty="0" smtClean="0"/>
              <a:t>Il calcolo consiste nella elaborazione di un punteggio complessivo per specialità.</a:t>
            </a:r>
          </a:p>
        </p:txBody>
      </p:sp>
      <p:sp>
        <p:nvSpPr>
          <p:cNvPr id="4" name="Rettangolo arrotondato 3"/>
          <p:cNvSpPr/>
          <p:nvPr/>
        </p:nvSpPr>
        <p:spPr>
          <a:xfrm>
            <a:off x="331317" y="1615262"/>
            <a:ext cx="8572823" cy="1491020"/>
          </a:xfrm>
          <a:prstGeom prst="roundRect">
            <a:avLst/>
          </a:pr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solidFill>
                  <a:srgbClr val="000090"/>
                </a:solidFill>
                <a:latin typeface="Times New Roman"/>
                <a:cs typeface="Times New Roman"/>
              </a:rPr>
              <a:t>E’ scontato che la classifica di una specialità sportiva praticata a livello planetario da milioni di persone sia più difficile da scalare di un’altra meno affollata (numero di praticanti) o dove il numero dei paesi molto alto:</a:t>
            </a:r>
          </a:p>
        </p:txBody>
      </p:sp>
      <p:sp>
        <p:nvSpPr>
          <p:cNvPr id="5" name="Titolo 1"/>
          <p:cNvSpPr>
            <a:spLocks noGrp="1"/>
          </p:cNvSpPr>
          <p:nvPr>
            <p:ph type="title"/>
          </p:nvPr>
        </p:nvSpPr>
        <p:spPr>
          <a:xfrm>
            <a:off x="457200" y="3713743"/>
            <a:ext cx="4112212" cy="2885399"/>
          </a:xfrm>
        </p:spPr>
        <p:txBody>
          <a:bodyPr anchor="ctr">
            <a:noAutofit/>
          </a:bodyPr>
          <a:lstStyle/>
          <a:p>
            <a:r>
              <a:rPr lang="it-IT" sz="2400" b="1" dirty="0" smtClean="0">
                <a:cs typeface="Times New Roman"/>
              </a:rPr>
              <a:t>Numero di paesi in cui si pratica</a:t>
            </a:r>
            <a:br>
              <a:rPr lang="it-IT" sz="2400" b="1" dirty="0" smtClean="0">
                <a:cs typeface="Times New Roman"/>
              </a:rPr>
            </a:br>
            <a:r>
              <a:rPr lang="it-IT" sz="2400" i="1" dirty="0">
                <a:cs typeface="Times New Roman"/>
              </a:rPr>
              <a:t>fino a 50	</a:t>
            </a:r>
            <a:r>
              <a:rPr lang="it-IT" sz="2400" i="1" dirty="0" smtClean="0">
                <a:cs typeface="Times New Roman"/>
              </a:rPr>
              <a:t>punti </a:t>
            </a:r>
            <a:r>
              <a:rPr lang="it-IT" sz="2400" i="1" dirty="0">
                <a:cs typeface="Times New Roman"/>
              </a:rPr>
              <a:t>1</a:t>
            </a:r>
            <a:br>
              <a:rPr lang="it-IT" sz="2400" i="1" dirty="0">
                <a:cs typeface="Times New Roman"/>
              </a:rPr>
            </a:br>
            <a:r>
              <a:rPr lang="it-IT" sz="2400" i="1" dirty="0">
                <a:cs typeface="Times New Roman"/>
              </a:rPr>
              <a:t>	fino a 100	punti 2</a:t>
            </a:r>
            <a:br>
              <a:rPr lang="it-IT" sz="2400" i="1" dirty="0">
                <a:cs typeface="Times New Roman"/>
              </a:rPr>
            </a:br>
            <a:r>
              <a:rPr lang="it-IT" sz="2400" i="1" dirty="0">
                <a:cs typeface="Times New Roman"/>
              </a:rPr>
              <a:t>	fino a 150 	punti 3</a:t>
            </a:r>
            <a:br>
              <a:rPr lang="it-IT" sz="2400" i="1" dirty="0">
                <a:cs typeface="Times New Roman"/>
              </a:rPr>
            </a:br>
            <a:r>
              <a:rPr lang="it-IT" sz="2400" i="1" dirty="0">
                <a:cs typeface="Times New Roman"/>
              </a:rPr>
              <a:t>	oltre </a:t>
            </a:r>
            <a:r>
              <a:rPr lang="it-IT" sz="2400" i="1" dirty="0" smtClean="0">
                <a:cs typeface="Times New Roman"/>
              </a:rPr>
              <a:t>150		punti </a:t>
            </a:r>
            <a:r>
              <a:rPr lang="it-IT" sz="2400" i="1" dirty="0">
                <a:cs typeface="Times New Roman"/>
              </a:rPr>
              <a:t>4</a:t>
            </a:r>
            <a:r>
              <a:rPr lang="it-IT" sz="2400" dirty="0" smtClean="0">
                <a:cs typeface="Times New Roman"/>
              </a:rPr>
              <a:t/>
            </a:r>
            <a:br>
              <a:rPr lang="it-IT" sz="2400" dirty="0" smtClean="0">
                <a:cs typeface="Times New Roman"/>
              </a:rPr>
            </a:br>
            <a:endParaRPr lang="it-IT" sz="2400" dirty="0">
              <a:cs typeface="Times New Roman"/>
            </a:endParaRPr>
          </a:p>
        </p:txBody>
      </p:sp>
      <p:sp>
        <p:nvSpPr>
          <p:cNvPr id="6" name="Titolo 1"/>
          <p:cNvSpPr txBox="1">
            <a:spLocks/>
          </p:cNvSpPr>
          <p:nvPr/>
        </p:nvSpPr>
        <p:spPr>
          <a:xfrm>
            <a:off x="4806280" y="3451970"/>
            <a:ext cx="4112212" cy="2885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Times New Roman"/>
                <a:ea typeface="+mj-ea"/>
                <a:cs typeface="+mj-cs"/>
              </a:defRPr>
            </a:lvl1pPr>
          </a:lstStyle>
          <a:p>
            <a:r>
              <a:rPr lang="it-IT" sz="2400" b="1" dirty="0" smtClean="0"/>
              <a:t>Praticanti a livello mondiale</a:t>
            </a:r>
          </a:p>
          <a:p>
            <a:r>
              <a:rPr lang="it-IT" sz="2400" dirty="0" smtClean="0"/>
              <a:t> </a:t>
            </a:r>
          </a:p>
          <a:p>
            <a:r>
              <a:rPr lang="it-IT" sz="2400" i="1" dirty="0" smtClean="0"/>
              <a:t>meno di 10.000	punti -1</a:t>
            </a:r>
          </a:p>
          <a:p>
            <a:r>
              <a:rPr lang="it-IT" sz="2400" i="1" dirty="0" smtClean="0"/>
              <a:t>	fino a 10.000	punti 0</a:t>
            </a:r>
          </a:p>
          <a:p>
            <a:r>
              <a:rPr lang="it-IT" sz="2400" i="1" dirty="0" smtClean="0"/>
              <a:t>	fino a 30.000	punti 1</a:t>
            </a:r>
          </a:p>
          <a:p>
            <a:r>
              <a:rPr lang="it-IT" sz="2400" i="1" dirty="0" smtClean="0"/>
              <a:t>	fino a 100.000	punti 3</a:t>
            </a:r>
          </a:p>
          <a:p>
            <a:r>
              <a:rPr lang="it-IT" sz="2400" i="1" dirty="0" smtClean="0"/>
              <a:t>	fino a 500.000	punti 5</a:t>
            </a:r>
          </a:p>
          <a:p>
            <a:r>
              <a:rPr lang="it-IT" sz="2400" i="1" dirty="0" smtClean="0"/>
              <a:t>	oltre 500.000	punti 7</a:t>
            </a:r>
          </a:p>
        </p:txBody>
      </p:sp>
    </p:spTree>
    <p:extLst>
      <p:ext uri="{BB962C8B-B14F-4D97-AF65-F5344CB8AC3E}">
        <p14:creationId xmlns:p14="http://schemas.microsoft.com/office/powerpoint/2010/main" xmlns="" val="311846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98</TotalTime>
  <Words>2643</Words>
  <Application>Microsoft Office PowerPoint</Application>
  <PresentationFormat>Presentazione su schermo (4:3)</PresentationFormat>
  <Paragraphs>303</Paragraphs>
  <Slides>54</Slides>
  <Notes>0</Notes>
  <HiddenSlides>0</HiddenSlides>
  <MMClips>0</MMClips>
  <ScaleCrop>false</ScaleCrop>
  <HeadingPairs>
    <vt:vector size="4" baseType="variant">
      <vt:variant>
        <vt:lpstr>Tema</vt:lpstr>
      </vt:variant>
      <vt:variant>
        <vt:i4>1</vt:i4>
      </vt:variant>
      <vt:variant>
        <vt:lpstr>Titoli diapositive</vt:lpstr>
      </vt:variant>
      <vt:variant>
        <vt:i4>54</vt:i4>
      </vt:variant>
    </vt:vector>
  </HeadingPairs>
  <TitlesOfParts>
    <vt:vector size="55" baseType="lpstr">
      <vt:lpstr>Tema di Office</vt:lpstr>
      <vt:lpstr>    Osservatorio AONI  Valorizzare lo sviluppo agonistico dei giovani di qualità.   Seconda tavola rotonda dedicata ai sistemi di preparazione agonistica delle fasce giovanili     MdS Marcello Standoli Dott. Maurizio Cevoli MdS Giuseppe Antonini    </vt:lpstr>
      <vt:lpstr>    Nella maggior parte degli sport, gli anni dell'adolescenza sono i più importanti per la costruzione della prestazione dei giovani atleti: secondo Meinel, è nell'adolescenza che il giovane sviluppa tratti della personalità, qualità e capacità fisiche specifiche grazie alle quali, alcuni anni dopo, otterrà i massimi risultati sportivi.  Si può migliorare la capacità generale del sistema sportivo di pianificare ad anni di distanza la preparazione di un gran numero di ragazzi e ragazze? Si può star dietro a centinaia di giovani, che si affacciano oggi all'agonismo, per tutti gli anni necessari? Si possono immaginare strumenti per mobilitare decine di strutture tecniche e centinaia di allenatori?  La seconda tavola rotonda dell'Osservatorio AONI ha offerto suggerimenti e spunti di discussione sullo sviluppo dei giovani, indagando alcuni modelli tecnici ed organizzativi che riescono a dare risposta alle domande.    </vt:lpstr>
      <vt:lpstr>Diapositiva 3</vt:lpstr>
      <vt:lpstr>Osservatorio AONI   Seconda tavola rotonda   MdS Marcello Standoli</vt:lpstr>
      <vt:lpstr>Perché pesare le medaglie?</vt:lpstr>
      <vt:lpstr>Perché pesare le medaglie?</vt:lpstr>
      <vt:lpstr>Diapositiva 7</vt:lpstr>
      <vt:lpstr>Diapositiva 8</vt:lpstr>
      <vt:lpstr>Numero di paesi in cui si pratica fino a 50 punti 1  fino a 100 punti 2  fino a 150  punti 3  oltre 150  punti 4 </vt:lpstr>
      <vt:lpstr>Numero di partecipanti alle qualificazioni olimpiche Sia il numero degli ammessi alle diverse specialità olimpiche, sia la formula di acquisizione del diritto a partecipare, presentano numerose differenze tra una specialità (disciplina) ed un’ altra.  Queste differenze in molti casi sono talmente marcate da rendere, in alcune specialità,  molto più difficile anche il solo qualificarsi ai Giochi.  </vt:lpstr>
      <vt:lpstr>Numero degli ammessi</vt:lpstr>
      <vt:lpstr>Articolazione della gara  Anche il tipo di articolazione del Torneo olimpico delle varie specialità è molto variegato. E’ vero che si applicano le regole e i sistemi specifici delle Federazioni Internazionali, ma è altrettanto vero che, non essendoci per forza di cose omogeneità, alcuni tornei olimpici sono molto più difficili e, per la loro stessa impostazione, PESANO in maniera differente sull’ottenimento del miglior risultato possibile per un Paese.  </vt:lpstr>
      <vt:lpstr>Incidenza delle prestazioni degli avversari  Anche qui osserviamo situazioni di interazioni molto differenti tra una specialità ed un’altra. Fermo restando che il piazzamento di un atleta dipenderà sempre dalle prestazioni migliori o peggiori degli altri, un conto è ottenere un risultato per poi confrontarlo, altro conto è che, per l’avanzamento nel torneo, si debba “eliminare“ un altro concorrente, oppure che si parta in 50 o 100 ed in un'unica prova, che può durare anche diverse ore e si debbano contrastare tutti gli avversari. Ci sarebbero altri esempi, ma questi bastano per capire che la difficoltà per arrivare ad una medaglia non sono uguali.</vt:lpstr>
      <vt:lpstr>Più sarà alto il punteggio, più il “difficile” sarà difficile. </vt:lpstr>
      <vt:lpstr>Diapositiva 15</vt:lpstr>
      <vt:lpstr>Diapositiva 16</vt:lpstr>
      <vt:lpstr>Gli indicatori per guidare i sistemi dedicati allo sviluppo agonistico giovanile.</vt:lpstr>
      <vt:lpstr>Una cosa banale</vt:lpstr>
      <vt:lpstr>Ogni indicatore si applica ad uno specifico campo d’indagine. Noi abbiamo scelto il campo dello SVILUPPO AGONISTICO DEI GIOVANI DI QUALITÀ:</vt:lpstr>
      <vt:lpstr>Gli indicatori per guidare i sistemi dedicati allo sviluppo agonistico giovanile.</vt:lpstr>
      <vt:lpstr>Prima considerazione</vt:lpstr>
      <vt:lpstr>Cioè, dice Vayens, tutti abbiamo un progetto “talenti” ma quasi mai ne verifichiamo in modo razionale i risultati. Manca il monitoraggio il che significa volare senza avere avere un minimo di pannello di controllo.</vt:lpstr>
      <vt:lpstr>Giovanile: cosa si intende?</vt:lpstr>
      <vt:lpstr>Seconda considerazione</vt:lpstr>
      <vt:lpstr>Dobbiamo capire prima di tutto se il sistema è in grado di “produrre” atleti con qualità sufficienti per aspirare all’alto livello. </vt:lpstr>
      <vt:lpstr>tasso di produttività lorda (calcolato per un certo numero di anni)</vt:lpstr>
      <vt:lpstr>produttività a livello giovanile</vt:lpstr>
      <vt:lpstr>I tassi di produttività andrebbero integrati con </vt:lpstr>
      <vt:lpstr>L’analisi incrociata su diversi anni</vt:lpstr>
      <vt:lpstr>È importante ricordare che</vt:lpstr>
      <vt:lpstr>Il monitoraggio è la parte terminale di un complesso sistema di pianificazione:</vt:lpstr>
      <vt:lpstr>Avere un sistema di pianificazione significa:</vt:lpstr>
      <vt:lpstr>Il TCA (tasso di conversione agonistica) esprime la propensione del sistema a trasformare giovani atleti in coltivazione in atleti capaci di competere </vt:lpstr>
      <vt:lpstr>Pianificare significa governare.</vt:lpstr>
      <vt:lpstr>Progettare la razionalità …..</vt:lpstr>
      <vt:lpstr>Cosa ne pensava uno che di strategia se ne intendeva ……</vt:lpstr>
      <vt:lpstr>Soprattutto non confondiamo gli obiettivi</vt:lpstr>
      <vt:lpstr>Osservatorio AONI   Seconda tavola rotonda   MdS Giuseppe Antonini</vt:lpstr>
      <vt:lpstr>IN UN SISTEMA AVANZATO, CONSOLIDATO E  COMPETITIVO A LIVELLO INTERNAZIONALE, COME IL NOSTRO, NON E’ FACILE TROVARE E APPLICARE ELEMENTI DI MIGLIORAMENTO.  NON È NEANCHE OPPORTUNO INTRODURRE NUOVE STRATEGIE OPERATIVE, GIA’ APPLICATE E RISULTATE VINCENTI DA ALTRE NAZIONI, MA CERCARE DI MIGLIORARE L’ESISTENTE È UN OBBLIGO SE NON SI VUOLE ESSERE RAGGIUNTI E SUPERATI DAI NOSTRI COMPETITORI.</vt:lpstr>
      <vt:lpstr>IN UN SISTEMA AVANZATO, CONSOLIDATO E  COMPETITIVO A LIVELLO INTERNAZIONALE, COME IL NOSTRO, NON E’ FACILE TROVARE E APPLICARE ELEMENTI DI MIGLIORAMENTO.  NON È NEANCHE OPPORTUNO INTRODURRE NUOVE STRATEGIE OPERATIVE, GIA’ APPLICATE E RISULTATE VINCENTI DA ALTRE NAZIONI, MA CERCARE DI MIGLIORARE L’ESISTENTE È UN OBBLIGO SE NON SI VUOLE ESSERE RAGGIUNTI E SUPERATI DAI NOSTRI COMPETITORI.</vt:lpstr>
      <vt:lpstr>in alcuni campi di attività, dove è fondamentale una previsione sugli eventi futuri, già da tempo si utilizzano i risultati di algoritmi applicati a elaborazioni statistiche di database dedicati.  (nel marketing,nelle previsione dei mercati azionari o nelle scommesse sportive, per fare alcuni esempi, sono utilizzati da tempo, ma anche nel mondo sportivo c’e chi li usa…e con ottimi risultati.</vt:lpstr>
      <vt:lpstr>Nei settori di utilizzo portati ad esempio le previsioni su una possibile situazione futura sono, di solito, a breve raggio: qualche mese per il marketing, una settimana per le scommesse sportive, pochi secondi per le previsioni di borsa.  A noi servono previsioni almeno a 3/7 anni! </vt:lpstr>
      <vt:lpstr>MOLTE LE INIZIATIVE IN QUESTO CAMPO NEL NOSTRO MONDO SPORTIVO, ALCUNE VERAMENTE INTERESSANTI E SU SCALE DI CAMPIONAMENTO  ADEGUATE. MOLTI ANCHE I TECNICI DI VERTICE CHE RACCOLGONO DATI (in prevalenza fisiologici e di prestazione) MA SI TRATTA QUASI SEMPRE DI PROGETTI CHE NON HANNO RAGGIUNTO LA STATUS DI ASSET STRUTTURALE, SIA PER IL POCO TEMPO DI MATURAZIONE CONCESSO SIA PERCHÉ SPESSO VANNO VIA NEL COMPIUTER DEL TECNICO ESAUTORATO.</vt:lpstr>
      <vt:lpstr>Bisogna riconoscere, a chi di dovere e ognuno ha il suo autore, l’invenzione del primo database, migliaia di anni fa……..il cervello!!  Il cervello umano funziona esattamente come un database di ottimo livello: riceve e registra le informazioni attraverso i cinque sensi principali e i quattro aggiuntivi, elabora le informazioni e le trasforma in esperienze utili ad una previsione. il cervello  ha  una caratteristica che lo rende superiore a qualsiasi big data, che sono il massimo livello dei database, gia’ dalla sua nascita ,e forse anche prima, ha già inseriti, in automatico, al suo interno, una serie di informazioni:</vt:lpstr>
      <vt:lpstr>MA HA ANCHE DEI LIMITI DERIVANTI DA DIVERSI FATTORI, UNO DEI QUALI E’ IL LIVELLO DELLE INFORMAZIONI CHE RIESCONO A RACCOGLIERE I NOVE SENSI… . E PER ALCUNI DI ESSI L’UOMO SI E’ ORGANIZZATO INVENTANDO STRUMENTI DI SUPPORTO,  AD ESEMPIO LA LENTE DI INGRANDIMENTO, CHE POI HA GENERATO I MICROSCOPI E I TELESCOPI, OPPURE I TERMOMETRI, GLI APPARECCHI ACUSTICI CHE AUMENTANO LA CAPACITA’ UDITIVA, E COSI VIA AUMENTANDO DI FATTO IL LIVELLO DEI DATI RILEVATI, LA LORO REGISTRAZIONE E ED ELABORAZIONE  E LA RELATIVA PRODUZIONE DI CONOSCENZE.  ANCHE GLI ATLETI, I TECNICI E I DIRIGENTI SPORTIVI UTILIZZANO QUESTO DATABASE NATURALE: NEL CORSO DEGLI ANNI ACQUISISCONO UNA SERIE INFINITA DI INFORMAZIONI CHE, ELABORATE, FORNISCONO LORO, OGNUNO PER IL PROPRIO RUOLO, LA NECESSARIA ESPERIENZA.   L’AVVENTO DEI PERSONAL COMPUTER E DI INTERNER È SENZA DUBBIO UNA SVOLTA EPOCALE CHE IN POCHISSIMO TEMPO HA PROFONDAMENTE CAMBIATO, IN MEGLIO, LE POSSIBILITA’ DEL CERVELLO DELL’UOMO DI RICEVERE INFORMAZIONI, ELABORARLE, TRARNE DELLE CONOSCENZE E UTILIZZARE LE STESSE PER ANDARE OLTRE…..</vt:lpstr>
      <vt:lpstr>Il punto di partenza per un progetto di database è l’individuazione iniziale su cosa ci dovrà aiutare a capire, perchè da ciò ne deriveranno i dati da registrare e i protocolli di elaborazione. In base al volume di informazioni e alla complessità delle elaborazioni si potrà, anche, determinarne la dimensione.  </vt:lpstr>
      <vt:lpstr>IL PRIMO PUNTATO ALLA OSSERVAZIONE DEI GIOVANI FINO AI 16 ANNI, LO CHIAMEREMO DATABASE DI 1°LIVELLO  IL SECONDO DAI 17 ANNI FINO ALL’INGRESSO NELLE NAZIONALI SENIOR FEDERALI (2°LIVELLO)   IL TERZO DEDICATO AGLI ATLETI FACENTI PARTE DELLE SQUADRE NAZIONALI SENIOR ((3° LIVELLO)</vt:lpstr>
      <vt:lpstr>Diapositiva 48</vt:lpstr>
      <vt:lpstr>Diapositiva 49</vt:lpstr>
      <vt:lpstr>Diapositiva 50</vt:lpstr>
      <vt:lpstr>Diapositiva 51</vt:lpstr>
      <vt:lpstr>Diapositiva 52</vt:lpstr>
      <vt:lpstr>Diapositiva 53</vt:lpstr>
      <vt:lpstr>L’Osservatorio AONI pubblica i suoi elaborati su https://rivistaaccademiamds.wordpress.com/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Mac</dc:creator>
  <cp:lastModifiedBy>Marcello</cp:lastModifiedBy>
  <cp:revision>24</cp:revision>
  <dcterms:created xsi:type="dcterms:W3CDTF">2017-05-15T07:31:48Z</dcterms:created>
  <dcterms:modified xsi:type="dcterms:W3CDTF">2017-05-16T07:17:15Z</dcterms:modified>
</cp:coreProperties>
</file>